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5"/>
  </p:notesMasterIdLst>
  <p:handoutMasterIdLst>
    <p:handoutMasterId r:id="rId36"/>
  </p:handoutMasterIdLst>
  <p:sldIdLst>
    <p:sldId id="263" r:id="rId2"/>
    <p:sldId id="288" r:id="rId3"/>
    <p:sldId id="269" r:id="rId4"/>
    <p:sldId id="274" r:id="rId5"/>
    <p:sldId id="276" r:id="rId6"/>
    <p:sldId id="275" r:id="rId7"/>
    <p:sldId id="293" r:id="rId8"/>
    <p:sldId id="289" r:id="rId9"/>
    <p:sldId id="290" r:id="rId10"/>
    <p:sldId id="292" r:id="rId11"/>
    <p:sldId id="305" r:id="rId12"/>
    <p:sldId id="306" r:id="rId13"/>
    <p:sldId id="308" r:id="rId14"/>
    <p:sldId id="295" r:id="rId15"/>
    <p:sldId id="287" r:id="rId16"/>
    <p:sldId id="296" r:id="rId17"/>
    <p:sldId id="299" r:id="rId18"/>
    <p:sldId id="307" r:id="rId19"/>
    <p:sldId id="309" r:id="rId20"/>
    <p:sldId id="310" r:id="rId21"/>
    <p:sldId id="311" r:id="rId22"/>
    <p:sldId id="297" r:id="rId23"/>
    <p:sldId id="301" r:id="rId24"/>
    <p:sldId id="302" r:id="rId25"/>
    <p:sldId id="326" r:id="rId26"/>
    <p:sldId id="303" r:id="rId27"/>
    <p:sldId id="313" r:id="rId28"/>
    <p:sldId id="315" r:id="rId29"/>
    <p:sldId id="316" r:id="rId30"/>
    <p:sldId id="321" r:id="rId31"/>
    <p:sldId id="324" r:id="rId32"/>
    <p:sldId id="322" r:id="rId33"/>
    <p:sldId id="323" r:id="rId34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36" autoAdjust="0"/>
  </p:normalViewPr>
  <p:slideViewPr>
    <p:cSldViewPr>
      <p:cViewPr varScale="1">
        <p:scale>
          <a:sx n="106" d="100"/>
          <a:sy n="106" d="100"/>
        </p:scale>
        <p:origin x="1158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3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315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snímku 8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36267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8017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074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0517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112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384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981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5733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4253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65092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3954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7914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33320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14963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67692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4698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57947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3973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9433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0457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394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92655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0863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45360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9500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21894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973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422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6516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0557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961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1387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7407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0739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14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639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615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8009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114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6701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707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71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572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75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3425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448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agri.cz/public/web/mze/dotace/kontroly-podminenosti-cross-compliance/dokumenty-ke-stazeni/rok-2014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20191\Desktop\logo_cely_nazev_bar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2463"/>
            <a:ext cx="2448272" cy="120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860032" y="793482"/>
            <a:ext cx="309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Hroznová 2, 656 06 Brno</a:t>
            </a:r>
            <a:endParaRPr lang="cs-CZ" sz="1200" dirty="0" smtClean="0"/>
          </a:p>
          <a:p>
            <a:r>
              <a:rPr lang="cs-CZ" sz="1200" dirty="0" smtClean="0"/>
              <a:t>Oddělení kontroly zemědělských vstupů         </a:t>
            </a:r>
          </a:p>
          <a:p>
            <a:r>
              <a:rPr lang="cs-CZ" sz="1200" dirty="0" smtClean="0"/>
              <a:t>Planá nad Lužnicí</a:t>
            </a:r>
          </a:p>
          <a:p>
            <a:r>
              <a:rPr lang="cs-CZ" sz="1200" b="1" dirty="0" smtClean="0"/>
              <a:t>Tel. 381470315, 737267123</a:t>
            </a:r>
          </a:p>
        </p:txBody>
      </p:sp>
      <p:pic>
        <p:nvPicPr>
          <p:cNvPr id="1026" name="Obrázek 1" descr="PRVEU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88" y="5373216"/>
            <a:ext cx="6653212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18649" y="2371121"/>
            <a:ext cx="8208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chemeClr val="accent3">
                    <a:lumMod val="50000"/>
                  </a:schemeClr>
                </a:solidFill>
              </a:rPr>
              <a:t>Kontroly ÚKZÚZ v praxi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652120" y="3720692"/>
            <a:ext cx="27754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Lektor: 	Ing. Josef FREJLACH</a:t>
            </a:r>
          </a:p>
          <a:p>
            <a:pPr algn="ctr"/>
            <a:r>
              <a:rPr lang="cs-CZ" dirty="0"/>
              <a:t>	Ing. Josef VOBEJDA</a:t>
            </a:r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539552" y="4593830"/>
            <a:ext cx="8045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Název projektu:</a:t>
            </a:r>
            <a:r>
              <a:rPr lang="cs-CZ" sz="1400" b="1" cap="all" dirty="0"/>
              <a:t> Vzdělávání zemědělských podnikatelů v systému </a:t>
            </a:r>
            <a:r>
              <a:rPr lang="cs-CZ" sz="1400" b="1" cap="all" dirty="0" err="1"/>
              <a:t>Cross</a:t>
            </a:r>
            <a:r>
              <a:rPr lang="cs-CZ" sz="1400" b="1" cap="all" dirty="0"/>
              <a:t> </a:t>
            </a:r>
            <a:r>
              <a:rPr lang="cs-CZ" sz="1400" b="1" cap="all" dirty="0" err="1"/>
              <a:t>Compliance</a:t>
            </a:r>
            <a:r>
              <a:rPr lang="cs-CZ" sz="1400" b="1" cap="all" dirty="0"/>
              <a:t> v ČR 2012</a:t>
            </a:r>
            <a:endParaRPr lang="cs-CZ" sz="1400" dirty="0"/>
          </a:p>
          <a:p>
            <a:pPr algn="ctr"/>
            <a:r>
              <a:rPr lang="cs-CZ" sz="1400" dirty="0" err="1"/>
              <a:t>Reg.č</a:t>
            </a:r>
            <a:r>
              <a:rPr lang="cs-CZ" sz="1400" dirty="0"/>
              <a:t>. projektu: 12/015/1310b/231/000168</a:t>
            </a:r>
          </a:p>
          <a:p>
            <a:pPr algn="ctr"/>
            <a:r>
              <a:rPr lang="cs-CZ" sz="1400" dirty="0"/>
              <a:t>Financováno z Programu rozvoje venkova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034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191\Desktop\logo_listek__bar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533400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9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20700" y="197346"/>
            <a:ext cx="801174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cs-CZ" dirty="0" smtClean="0"/>
              <a:t>                           § </a:t>
            </a:r>
            <a:r>
              <a:rPr lang="cs-CZ" dirty="0"/>
              <a:t>6   </a:t>
            </a:r>
            <a:r>
              <a:rPr lang="cs-CZ" b="1" dirty="0"/>
              <a:t>Skladování statkových </a:t>
            </a:r>
            <a:r>
              <a:rPr lang="cs-CZ" b="1" dirty="0" smtClean="0"/>
              <a:t>hnojiv</a:t>
            </a:r>
          </a:p>
          <a:p>
            <a:endParaRPr lang="cs-CZ" dirty="0" smtClean="0"/>
          </a:p>
          <a:p>
            <a:r>
              <a:rPr lang="cs-CZ" dirty="0" smtClean="0"/>
              <a:t>(</a:t>
            </a:r>
            <a:r>
              <a:rPr lang="cs-CZ" dirty="0"/>
              <a:t>3)  </a:t>
            </a:r>
            <a:r>
              <a:rPr lang="cs-CZ" b="1" dirty="0"/>
              <a:t>Pokud  nejsou  k  dispozici  údaje  </a:t>
            </a:r>
            <a:r>
              <a:rPr lang="cs-CZ" dirty="0"/>
              <a:t>o  produkci statkových hnojiv,</a:t>
            </a:r>
          </a:p>
          <a:p>
            <a:r>
              <a:rPr lang="cs-CZ" dirty="0"/>
              <a:t>   získané   prokazatelným  způsobem,  zejména  vážením,  měřením  objemu,</a:t>
            </a:r>
          </a:p>
          <a:p>
            <a:r>
              <a:rPr lang="cs-CZ" dirty="0"/>
              <a:t>   výpočtem  produkce  statkových  hnojiv  podle druhu a kategorie zvířat,</a:t>
            </a:r>
          </a:p>
          <a:p>
            <a:r>
              <a:rPr lang="cs-CZ" dirty="0"/>
              <a:t>   jejich  hmotnosti,  užitkovosti  či  způsobu  krmení, s přihlédnutím ke</a:t>
            </a:r>
          </a:p>
          <a:p>
            <a:r>
              <a:rPr lang="cs-CZ" dirty="0"/>
              <a:t>   spotřebě  steliva,  popřípadě  k  produkci  odpadních  vod,  </a:t>
            </a:r>
            <a:r>
              <a:rPr lang="cs-CZ" b="1" dirty="0"/>
              <a:t>použijí se</a:t>
            </a:r>
          </a:p>
          <a:p>
            <a:r>
              <a:rPr lang="cs-CZ" b="1" dirty="0"/>
              <a:t>   průměrné  hodnoty  produkce statkových hnojiv podle přílohy č. 1</a:t>
            </a:r>
            <a:r>
              <a:rPr lang="cs-CZ" dirty="0"/>
              <a:t> k této</a:t>
            </a:r>
          </a:p>
          <a:p>
            <a:r>
              <a:rPr lang="cs-CZ" dirty="0"/>
              <a:t>   vyhlášce,  tabulky A, a požadované skladovací kapacity se stanoví podle</a:t>
            </a:r>
          </a:p>
          <a:p>
            <a:r>
              <a:rPr lang="cs-CZ" dirty="0"/>
              <a:t>   přílohy č. 1 k této vyhlášce, tabulky B. Pokud nejsou k dispozici údaje</a:t>
            </a:r>
          </a:p>
          <a:p>
            <a:r>
              <a:rPr lang="cs-CZ" dirty="0"/>
              <a:t>   o hmotnosti zvířat zjištěné vážením, </a:t>
            </a:r>
            <a:r>
              <a:rPr lang="cs-CZ" b="1" dirty="0"/>
              <a:t>použijí se pro přepočet na dobytčí</a:t>
            </a:r>
          </a:p>
          <a:p>
            <a:r>
              <a:rPr lang="cs-CZ" b="1" dirty="0"/>
              <a:t>   jednotky údaje podle přílohy č. 1 </a:t>
            </a:r>
            <a:r>
              <a:rPr lang="cs-CZ" dirty="0"/>
              <a:t>k této vyhlášce, tabulky C. V případě</a:t>
            </a:r>
          </a:p>
          <a:p>
            <a:r>
              <a:rPr lang="cs-CZ" dirty="0"/>
              <a:t>   pastvy  nebo  pobytu hospodářských zvířat na zemědělské půdě se potřeba</a:t>
            </a:r>
          </a:p>
          <a:p>
            <a:r>
              <a:rPr lang="cs-CZ" dirty="0"/>
              <a:t>   skladovacích kapacit úměrně snižuje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/>
              <a:t>(4)  </a:t>
            </a:r>
            <a:r>
              <a:rPr lang="cs-CZ" b="1" dirty="0"/>
              <a:t>Kapacity  skladovacích  prostor  </a:t>
            </a:r>
            <a:r>
              <a:rPr lang="cs-CZ" dirty="0"/>
              <a:t>na  statková  hnojiva stanovené v</a:t>
            </a:r>
          </a:p>
          <a:p>
            <a:r>
              <a:rPr lang="cs-CZ" dirty="0"/>
              <a:t>   odstavcích  1  až  3  </a:t>
            </a:r>
            <a:r>
              <a:rPr lang="cs-CZ" b="1" dirty="0"/>
              <a:t>mohou být sníženy </a:t>
            </a:r>
            <a:r>
              <a:rPr lang="cs-CZ" dirty="0"/>
              <a:t>v případě doložitelného </a:t>
            </a:r>
            <a:r>
              <a:rPr lang="cs-CZ" b="1" dirty="0"/>
              <a:t>uvedení</a:t>
            </a:r>
          </a:p>
          <a:p>
            <a:r>
              <a:rPr lang="cs-CZ" dirty="0"/>
              <a:t>   statkových  hnojiv </a:t>
            </a:r>
            <a:r>
              <a:rPr lang="cs-CZ" b="1" dirty="0"/>
              <a:t>do oběhu</a:t>
            </a:r>
            <a:r>
              <a:rPr lang="cs-CZ" dirty="0"/>
              <a:t>, </a:t>
            </a:r>
            <a:r>
              <a:rPr lang="cs-CZ" b="1" dirty="0"/>
              <a:t>jejich využití </a:t>
            </a:r>
            <a:r>
              <a:rPr lang="cs-CZ" dirty="0"/>
              <a:t>k výrobě organických hnojiv</a:t>
            </a:r>
          </a:p>
          <a:p>
            <a:r>
              <a:rPr lang="cs-CZ" dirty="0"/>
              <a:t>   nebo  k produkci bioplynu, popřípadě </a:t>
            </a:r>
            <a:r>
              <a:rPr lang="cs-CZ" b="1" dirty="0"/>
              <a:t>jejich likvidace </a:t>
            </a:r>
            <a:r>
              <a:rPr lang="cs-CZ" dirty="0"/>
              <a:t>jako odpadu, a to</a:t>
            </a:r>
          </a:p>
          <a:p>
            <a:r>
              <a:rPr lang="cs-CZ" dirty="0"/>
              <a:t>   úměrně  tomuto  množství,  na základě zpracovaného harmonogramu. Ani po</a:t>
            </a:r>
          </a:p>
          <a:p>
            <a:r>
              <a:rPr lang="cs-CZ" dirty="0"/>
              <a:t>   tomto snížení však nesmí být skladovací kapacity menší, než je potřebné</a:t>
            </a:r>
          </a:p>
          <a:p>
            <a:r>
              <a:rPr lang="cs-CZ" dirty="0"/>
              <a:t>   k uskladnění </a:t>
            </a:r>
            <a:r>
              <a:rPr lang="cs-CZ" b="1" dirty="0"/>
              <a:t>dvouměsíční celkové produkce </a:t>
            </a:r>
            <a:r>
              <a:rPr lang="cs-CZ" dirty="0"/>
              <a:t>statkových hnojiv.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045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191\Desktop\logo_listek__bar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533400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9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3"/>
            <a:ext cx="9706451" cy="686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5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3"/>
            <a:ext cx="9815513" cy="694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00" y="36000"/>
            <a:ext cx="10251758" cy="725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02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10360819" cy="732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23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191\Desktop\logo_listek__bar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533400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9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755576" y="-1187648"/>
            <a:ext cx="7848872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          § 7    </a:t>
            </a:r>
            <a:r>
              <a:rPr lang="cs-CZ" b="1" dirty="0"/>
              <a:t>Používání hnojiv, pomocných látek a substrátů</a:t>
            </a:r>
          </a:p>
          <a:p>
            <a:endParaRPr lang="cs-CZ" dirty="0"/>
          </a:p>
          <a:p>
            <a:r>
              <a:rPr lang="cs-CZ" dirty="0"/>
              <a:t>   (1)  Hnojiva,  pomocné látky a substráty se </a:t>
            </a:r>
            <a:r>
              <a:rPr lang="cs-CZ" b="1" dirty="0"/>
              <a:t>používají v souladu </a:t>
            </a:r>
            <a:r>
              <a:rPr lang="cs-CZ" dirty="0"/>
              <a:t>s údaji</a:t>
            </a:r>
          </a:p>
          <a:p>
            <a:r>
              <a:rPr lang="cs-CZ" dirty="0"/>
              <a:t>   uvedenými  v  jejich  označení  a  při  používání  nesmí dojít k jejich</a:t>
            </a:r>
          </a:p>
          <a:p>
            <a:r>
              <a:rPr lang="cs-CZ" dirty="0"/>
              <a:t>   přímému </a:t>
            </a:r>
            <a:r>
              <a:rPr lang="cs-CZ" b="1" dirty="0"/>
              <a:t>vniknutí do povrchových vod nebo na sousední pozemek.</a:t>
            </a:r>
          </a:p>
          <a:p>
            <a:endParaRPr lang="cs-CZ" b="1" dirty="0"/>
          </a:p>
          <a:p>
            <a:r>
              <a:rPr lang="cs-CZ" dirty="0"/>
              <a:t>   (2)  </a:t>
            </a:r>
            <a:r>
              <a:rPr lang="cs-CZ" b="1" dirty="0"/>
              <a:t>Pomocné  půdní  látky</a:t>
            </a:r>
            <a:r>
              <a:rPr lang="cs-CZ" dirty="0"/>
              <a:t>, které vznikají v zemědělské prvovýrobě jako</a:t>
            </a:r>
          </a:p>
          <a:p>
            <a:r>
              <a:rPr lang="cs-CZ" dirty="0"/>
              <a:t>   technologické   vody  při  chovu  hospodářských  zvířat  a  jednoduchém</a:t>
            </a:r>
          </a:p>
          <a:p>
            <a:r>
              <a:rPr lang="cs-CZ" dirty="0"/>
              <a:t>   zpracování  rostlinných produktů, obsahují maximálně 1 % sušiny a 0,1 %</a:t>
            </a:r>
          </a:p>
          <a:p>
            <a:r>
              <a:rPr lang="cs-CZ" dirty="0"/>
              <a:t>   dusíku.</a:t>
            </a:r>
          </a:p>
          <a:p>
            <a:endParaRPr lang="cs-CZ" dirty="0"/>
          </a:p>
          <a:p>
            <a:r>
              <a:rPr lang="cs-CZ" dirty="0"/>
              <a:t>   (3)  </a:t>
            </a:r>
            <a:r>
              <a:rPr lang="cs-CZ" b="1" dirty="0"/>
              <a:t>Diferencované  hnojení  na  základě údajů o vlastnostech půdy nebo</a:t>
            </a:r>
          </a:p>
          <a:p>
            <a:r>
              <a:rPr lang="cs-CZ" b="1" dirty="0"/>
              <a:t>   stavu  porostu  splňuje podmínky rovnoměrného pokrytí pozemku </a:t>
            </a:r>
            <a:r>
              <a:rPr lang="cs-CZ" dirty="0"/>
              <a:t>podle § 9</a:t>
            </a:r>
          </a:p>
          <a:p>
            <a:r>
              <a:rPr lang="cs-CZ" dirty="0"/>
              <a:t>   odst.  2  písm.  a)  zákona  o hnojivech. Podmínka rovnoměrného pokrytí</a:t>
            </a:r>
          </a:p>
          <a:p>
            <a:r>
              <a:rPr lang="cs-CZ" dirty="0"/>
              <a:t>   pozemku je splněna i v případě hnojení podle nařízení vlády o stanovení</a:t>
            </a:r>
          </a:p>
          <a:p>
            <a:r>
              <a:rPr lang="cs-CZ" dirty="0"/>
              <a:t>   zranitelných  oblastí  a akčním programu^3) nebo podle nařízení vlády o</a:t>
            </a:r>
          </a:p>
          <a:p>
            <a:r>
              <a:rPr lang="cs-CZ" dirty="0"/>
              <a:t>   stanovení   důsledků   porušení   podmíněnosti   poskytování  některých</a:t>
            </a:r>
          </a:p>
          <a:p>
            <a:r>
              <a:rPr lang="cs-CZ" dirty="0"/>
              <a:t>   podpor^4).</a:t>
            </a:r>
          </a:p>
        </p:txBody>
      </p:sp>
    </p:spTree>
    <p:extLst>
      <p:ext uri="{BB962C8B-B14F-4D97-AF65-F5344CB8AC3E}">
        <p14:creationId xmlns:p14="http://schemas.microsoft.com/office/powerpoint/2010/main" val="92211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191\Desktop\logo_listek__bar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533400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9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298376" y="69314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368300" y="-819472"/>
            <a:ext cx="852418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>
                <a:solidFill>
                  <a:prstClr val="black"/>
                </a:solidFill>
              </a:rPr>
              <a:t>§ </a:t>
            </a:r>
            <a:r>
              <a:rPr lang="cs-CZ" dirty="0">
                <a:solidFill>
                  <a:prstClr val="black"/>
                </a:solidFill>
              </a:rPr>
              <a:t>7    </a:t>
            </a:r>
            <a:r>
              <a:rPr lang="cs-CZ" b="1" dirty="0">
                <a:solidFill>
                  <a:prstClr val="black"/>
                </a:solidFill>
              </a:rPr>
              <a:t>Používání hnojiv, pomocných látek a substrátů</a:t>
            </a:r>
            <a:endParaRPr lang="cs-CZ" dirty="0" smtClean="0"/>
          </a:p>
          <a:p>
            <a:endParaRPr lang="cs-CZ" dirty="0"/>
          </a:p>
          <a:p>
            <a:pPr marL="342900" indent="-342900">
              <a:buAutoNum type="arabicParenBoth" startAt="4"/>
            </a:pPr>
            <a:r>
              <a:rPr lang="cs-CZ" dirty="0" smtClean="0"/>
              <a:t>Po  </a:t>
            </a:r>
            <a:r>
              <a:rPr lang="cs-CZ" dirty="0"/>
              <a:t>aplikaci </a:t>
            </a:r>
            <a:r>
              <a:rPr lang="cs-CZ" b="1" dirty="0"/>
              <a:t>tekutých statkových hnojiv</a:t>
            </a:r>
            <a:r>
              <a:rPr lang="cs-CZ" dirty="0"/>
              <a:t> nebo </a:t>
            </a:r>
            <a:r>
              <a:rPr lang="cs-CZ" b="1" dirty="0"/>
              <a:t>kapalných </a:t>
            </a:r>
            <a:r>
              <a:rPr lang="cs-CZ" b="1" dirty="0" smtClean="0"/>
              <a:t>organických   </a:t>
            </a:r>
            <a:r>
              <a:rPr lang="cs-CZ" b="1" dirty="0"/>
              <a:t>hnojiv </a:t>
            </a:r>
            <a:endParaRPr lang="cs-CZ" b="1" dirty="0" smtClean="0"/>
          </a:p>
          <a:p>
            <a:r>
              <a:rPr lang="cs-CZ" dirty="0" smtClean="0"/>
              <a:t>      </a:t>
            </a:r>
            <a:r>
              <a:rPr lang="cs-CZ" b="1" dirty="0"/>
              <a:t>na povrch orné půdy </a:t>
            </a:r>
            <a:r>
              <a:rPr lang="cs-CZ" dirty="0"/>
              <a:t>se hnojiva zapracovávají do půdy </a:t>
            </a:r>
            <a:r>
              <a:rPr lang="cs-CZ" dirty="0" smtClean="0"/>
              <a:t>nejpozději  </a:t>
            </a:r>
            <a:r>
              <a:rPr lang="cs-CZ" b="1" dirty="0"/>
              <a:t>do  24  hodin</a:t>
            </a:r>
            <a:r>
              <a:rPr lang="cs-CZ" dirty="0" smtClean="0"/>
              <a:t>,</a:t>
            </a:r>
          </a:p>
          <a:p>
            <a:r>
              <a:rPr lang="cs-CZ" dirty="0"/>
              <a:t> </a:t>
            </a:r>
            <a:r>
              <a:rPr lang="cs-CZ" dirty="0" smtClean="0"/>
              <a:t>     </a:t>
            </a:r>
            <a:r>
              <a:rPr lang="cs-CZ" dirty="0"/>
              <a:t>s  výjimkou  řádkového  přihnojování porostů </a:t>
            </a:r>
            <a:r>
              <a:rPr lang="cs-CZ" dirty="0" smtClean="0"/>
              <a:t>hadicovými   </a:t>
            </a:r>
            <a:r>
              <a:rPr lang="cs-CZ" dirty="0"/>
              <a:t>aplikátory  a  hnojení  </a:t>
            </a:r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     travních</a:t>
            </a:r>
            <a:r>
              <a:rPr lang="cs-CZ" dirty="0"/>
              <a:t>,  </a:t>
            </a:r>
            <a:r>
              <a:rPr lang="cs-CZ" dirty="0" err="1"/>
              <a:t>jetelovinotravních</a:t>
            </a:r>
            <a:r>
              <a:rPr lang="cs-CZ" dirty="0"/>
              <a:t>  a </a:t>
            </a:r>
            <a:r>
              <a:rPr lang="cs-CZ" dirty="0" err="1" smtClean="0"/>
              <a:t>jetelovinových</a:t>
            </a:r>
            <a:r>
              <a:rPr lang="cs-CZ" dirty="0" smtClean="0"/>
              <a:t>   </a:t>
            </a:r>
            <a:r>
              <a:rPr lang="cs-CZ" dirty="0"/>
              <a:t>porostů  v  období  nejméně </a:t>
            </a:r>
            <a:r>
              <a:rPr lang="cs-CZ" dirty="0" smtClean="0"/>
              <a:t>1  měsíc</a:t>
            </a:r>
          </a:p>
          <a:p>
            <a:r>
              <a:rPr lang="cs-CZ" dirty="0" smtClean="0"/>
              <a:t>     před </a:t>
            </a:r>
            <a:r>
              <a:rPr lang="cs-CZ" dirty="0"/>
              <a:t>sklizní. Po aplikaci </a:t>
            </a:r>
            <a:r>
              <a:rPr lang="cs-CZ" b="1" dirty="0" smtClean="0"/>
              <a:t>tuhých</a:t>
            </a:r>
            <a:r>
              <a:rPr lang="cs-CZ" dirty="0" smtClean="0"/>
              <a:t>  </a:t>
            </a:r>
            <a:r>
              <a:rPr lang="cs-CZ" dirty="0"/>
              <a:t>statkových hnojiv nebo tuhých </a:t>
            </a:r>
            <a:r>
              <a:rPr lang="cs-CZ" dirty="0" smtClean="0"/>
              <a:t>organických  </a:t>
            </a:r>
            <a:r>
              <a:rPr lang="cs-CZ" dirty="0"/>
              <a:t>hnojiv </a:t>
            </a:r>
            <a:r>
              <a:rPr lang="cs-CZ" dirty="0" smtClean="0"/>
              <a:t>na</a:t>
            </a:r>
          </a:p>
          <a:p>
            <a:r>
              <a:rPr lang="cs-CZ" dirty="0" smtClean="0"/>
              <a:t>     </a:t>
            </a:r>
            <a:r>
              <a:rPr lang="cs-CZ" dirty="0"/>
              <a:t>povrch orné půdy </a:t>
            </a:r>
            <a:r>
              <a:rPr lang="cs-CZ" dirty="0" smtClean="0"/>
              <a:t>se  </a:t>
            </a:r>
            <a:r>
              <a:rPr lang="cs-CZ" dirty="0"/>
              <a:t>zapracovávají  hnojiva  do  půdy nejpozději </a:t>
            </a:r>
            <a:r>
              <a:rPr lang="cs-CZ" b="1" dirty="0"/>
              <a:t>do </a:t>
            </a:r>
            <a:r>
              <a:rPr lang="cs-CZ" b="1" dirty="0" smtClean="0"/>
              <a:t> 48 </a:t>
            </a:r>
            <a:r>
              <a:rPr lang="cs-CZ" b="1" dirty="0"/>
              <a:t>hodin</a:t>
            </a:r>
            <a:r>
              <a:rPr lang="cs-CZ" dirty="0"/>
              <a:t>; to </a:t>
            </a:r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    neplatí pro  </a:t>
            </a:r>
            <a:r>
              <a:rPr lang="cs-CZ" dirty="0"/>
              <a:t>vedlejší či hlavní produkty vzniklé při pěstování kulturních </a:t>
            </a:r>
            <a:r>
              <a:rPr lang="cs-CZ" dirty="0" smtClean="0"/>
              <a:t> rostlin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   (5) </a:t>
            </a:r>
            <a:r>
              <a:rPr lang="cs-CZ" b="1" dirty="0"/>
              <a:t>Pro</a:t>
            </a:r>
            <a:r>
              <a:rPr lang="cs-CZ" dirty="0"/>
              <a:t> </a:t>
            </a:r>
            <a:r>
              <a:rPr lang="cs-CZ" b="1" dirty="0"/>
              <a:t>určování potřeby hnojiv se </a:t>
            </a:r>
            <a:r>
              <a:rPr lang="cs-CZ" b="1" dirty="0" smtClean="0"/>
              <a:t>vychází</a:t>
            </a:r>
            <a:endParaRPr lang="cs-CZ" dirty="0"/>
          </a:p>
          <a:p>
            <a:r>
              <a:rPr lang="cs-CZ" dirty="0"/>
              <a:t>   a) </a:t>
            </a:r>
            <a:r>
              <a:rPr lang="cs-CZ" b="1" dirty="0"/>
              <a:t>z potřeby živin </a:t>
            </a:r>
            <a:r>
              <a:rPr lang="cs-CZ" dirty="0"/>
              <a:t>porostu pro předpokládaný výnos a kvalitu produkce</a:t>
            </a:r>
            <a:r>
              <a:rPr lang="cs-CZ" dirty="0" smtClean="0"/>
              <a:t>,</a:t>
            </a:r>
            <a:endParaRPr lang="cs-CZ" dirty="0"/>
          </a:p>
          <a:p>
            <a:r>
              <a:rPr lang="cs-CZ" dirty="0"/>
              <a:t>   b)  </a:t>
            </a:r>
            <a:r>
              <a:rPr lang="cs-CZ" b="1" dirty="0"/>
              <a:t>z  množství  přístupných  živin  </a:t>
            </a:r>
            <a:r>
              <a:rPr lang="cs-CZ" dirty="0"/>
              <a:t>v  půdě  a  stanovištních podmínek</a:t>
            </a:r>
          </a:p>
          <a:p>
            <a:r>
              <a:rPr lang="cs-CZ" dirty="0"/>
              <a:t>   (zejména vlivu klimatu, půdního druhu a typu</a:t>
            </a:r>
            <a:r>
              <a:rPr lang="cs-CZ" dirty="0" smtClean="0"/>
              <a:t>),</a:t>
            </a:r>
            <a:endParaRPr lang="cs-CZ" dirty="0"/>
          </a:p>
          <a:p>
            <a:r>
              <a:rPr lang="cs-CZ" dirty="0"/>
              <a:t>   c)  </a:t>
            </a:r>
            <a:r>
              <a:rPr lang="cs-CZ" b="1" dirty="0"/>
              <a:t>z půdní reakce (pH), </a:t>
            </a:r>
            <a:r>
              <a:rPr lang="cs-CZ" dirty="0"/>
              <a:t>poměru důležitých kationtů (vápníku, hořčíku a</a:t>
            </a:r>
          </a:p>
          <a:p>
            <a:r>
              <a:rPr lang="cs-CZ" dirty="0"/>
              <a:t>   draslíku) a množství půdní organické hmoty (humusu) </a:t>
            </a:r>
            <a:r>
              <a:rPr lang="cs-CZ" dirty="0" smtClean="0"/>
              <a:t>a</a:t>
            </a:r>
            <a:endParaRPr lang="cs-CZ" dirty="0"/>
          </a:p>
          <a:p>
            <a:r>
              <a:rPr lang="cs-CZ" dirty="0"/>
              <a:t>   d</a:t>
            </a:r>
            <a:r>
              <a:rPr lang="cs-CZ" b="1" dirty="0"/>
              <a:t>)   z   pěstitelských   podmínek   </a:t>
            </a:r>
            <a:r>
              <a:rPr lang="cs-CZ" dirty="0"/>
              <a:t>ovlivňujících   přístupnost   živin</a:t>
            </a:r>
          </a:p>
          <a:p>
            <a:r>
              <a:rPr lang="cs-CZ" dirty="0"/>
              <a:t>   (předplodina, zpracování půdy, závlaha).</a:t>
            </a:r>
          </a:p>
        </p:txBody>
      </p:sp>
    </p:spTree>
    <p:extLst>
      <p:ext uri="{BB962C8B-B14F-4D97-AF65-F5344CB8AC3E}">
        <p14:creationId xmlns:p14="http://schemas.microsoft.com/office/powerpoint/2010/main" val="211606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191\Desktop\logo_listek__bar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533400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9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520700" y="548680"/>
            <a:ext cx="78593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prstClr val="black"/>
                </a:solidFill>
              </a:rPr>
              <a:t>	§ </a:t>
            </a:r>
            <a:r>
              <a:rPr lang="cs-CZ" dirty="0">
                <a:solidFill>
                  <a:prstClr val="black"/>
                </a:solidFill>
              </a:rPr>
              <a:t>7    </a:t>
            </a:r>
            <a:r>
              <a:rPr lang="cs-CZ" b="1" dirty="0">
                <a:solidFill>
                  <a:prstClr val="black"/>
                </a:solidFill>
              </a:rPr>
              <a:t>Používání hnojiv, pomocných látek a substrátů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(</a:t>
            </a:r>
            <a:r>
              <a:rPr lang="cs-CZ" dirty="0"/>
              <a:t>6)  Údaje o množství živin v půdě poskytuje agrochemické zkoušení půdy</a:t>
            </a:r>
          </a:p>
          <a:p>
            <a:r>
              <a:rPr lang="cs-CZ" dirty="0"/>
              <a:t>   podle  §  10  zákona o hnojivech. Chemickým rozborem je stanovena půdní</a:t>
            </a:r>
          </a:p>
          <a:p>
            <a:r>
              <a:rPr lang="cs-CZ" dirty="0"/>
              <a:t>   reakce (pH), obsah uhličitanů, potřeba vápnění, obsah přístupných živin</a:t>
            </a:r>
          </a:p>
          <a:p>
            <a:r>
              <a:rPr lang="cs-CZ" dirty="0"/>
              <a:t>   (fosforu,  draslíku,  hořčíku,  vápníku)  a kationtová výměnná kapacita</a:t>
            </a:r>
          </a:p>
          <a:p>
            <a:r>
              <a:rPr lang="cs-CZ" dirty="0"/>
              <a:t>   půdy.</a:t>
            </a:r>
          </a:p>
        </p:txBody>
      </p:sp>
      <p:sp>
        <p:nvSpPr>
          <p:cNvPr id="8" name="Obdélník 7"/>
          <p:cNvSpPr/>
          <p:nvPr/>
        </p:nvSpPr>
        <p:spPr>
          <a:xfrm>
            <a:off x="528016" y="3429000"/>
            <a:ext cx="74627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§ 8   </a:t>
            </a:r>
            <a:r>
              <a:rPr lang="cs-CZ" b="1" dirty="0"/>
              <a:t>Hnojení lesních pozemků</a:t>
            </a:r>
          </a:p>
          <a:p>
            <a:endParaRPr lang="cs-CZ" dirty="0"/>
          </a:p>
          <a:p>
            <a:r>
              <a:rPr lang="cs-CZ" dirty="0"/>
              <a:t>   Hnojiva se používají </a:t>
            </a:r>
            <a:r>
              <a:rPr lang="cs-CZ" dirty="0" smtClean="0"/>
              <a:t>podle</a:t>
            </a:r>
            <a:endParaRPr lang="cs-CZ" dirty="0"/>
          </a:p>
          <a:p>
            <a:r>
              <a:rPr lang="cs-CZ" dirty="0"/>
              <a:t>   a) vyhodnocení výsledků chemických rozborů půdy a porostů</a:t>
            </a:r>
            <a:r>
              <a:rPr lang="cs-CZ" dirty="0" smtClean="0"/>
              <a:t>,</a:t>
            </a:r>
            <a:endParaRPr lang="cs-CZ" dirty="0"/>
          </a:p>
          <a:p>
            <a:r>
              <a:rPr lang="cs-CZ" dirty="0"/>
              <a:t>   b)  vnějších  příznaků  poruch  výživy, růstu a vývoje porostů a jejich</a:t>
            </a:r>
          </a:p>
          <a:p>
            <a:r>
              <a:rPr lang="cs-CZ" dirty="0"/>
              <a:t>   celkového stavu</a:t>
            </a:r>
            <a:r>
              <a:rPr lang="cs-CZ" dirty="0" smtClean="0"/>
              <a:t>,</a:t>
            </a:r>
            <a:endParaRPr lang="cs-CZ" dirty="0"/>
          </a:p>
          <a:p>
            <a:r>
              <a:rPr lang="cs-CZ" dirty="0"/>
              <a:t>   c) stanovištních podmínek </a:t>
            </a:r>
            <a:r>
              <a:rPr lang="cs-CZ" dirty="0" smtClean="0"/>
              <a:t>a</a:t>
            </a:r>
            <a:endParaRPr lang="cs-CZ" dirty="0"/>
          </a:p>
          <a:p>
            <a:r>
              <a:rPr lang="cs-CZ" dirty="0"/>
              <a:t>   d) výsledků předchozího použití hnojiv v porostech.</a:t>
            </a:r>
          </a:p>
        </p:txBody>
      </p:sp>
    </p:spTree>
    <p:extLst>
      <p:ext uri="{BB962C8B-B14F-4D97-AF65-F5344CB8AC3E}">
        <p14:creationId xmlns:p14="http://schemas.microsoft.com/office/powerpoint/2010/main" val="92211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191\Desktop\logo_listek__bar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533400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9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215900" y="320675"/>
            <a:ext cx="79397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r>
              <a:rPr lang="cs-CZ" dirty="0"/>
              <a:t>	 </a:t>
            </a:r>
            <a:r>
              <a:rPr lang="cs-CZ" dirty="0" smtClean="0"/>
              <a:t> § 9   </a:t>
            </a:r>
            <a:r>
              <a:rPr lang="cs-CZ" b="1" dirty="0"/>
              <a:t>Vedení evidence o použití hnojiv, pomocných </a:t>
            </a:r>
            <a:r>
              <a:rPr lang="cs-CZ" b="1" dirty="0" smtClean="0"/>
              <a:t>látek </a:t>
            </a:r>
          </a:p>
          <a:p>
            <a:r>
              <a:rPr lang="cs-CZ" b="1" dirty="0"/>
              <a:t>	</a:t>
            </a:r>
            <a:r>
              <a:rPr lang="cs-CZ" b="1" dirty="0" smtClean="0"/>
              <a:t>		a </a:t>
            </a:r>
            <a:r>
              <a:rPr lang="cs-CZ" b="1" dirty="0"/>
              <a:t>upravených kalů</a:t>
            </a:r>
          </a:p>
          <a:p>
            <a:endParaRPr lang="cs-CZ" dirty="0"/>
          </a:p>
          <a:p>
            <a:r>
              <a:rPr lang="cs-CZ" dirty="0"/>
              <a:t>   (1)  V  evidenci se zaznamenávají údaje stanovené v příloze č. 2 k této</a:t>
            </a:r>
          </a:p>
          <a:p>
            <a:r>
              <a:rPr lang="cs-CZ" dirty="0"/>
              <a:t>   vyhlášce.</a:t>
            </a:r>
          </a:p>
          <a:p>
            <a:endParaRPr lang="cs-CZ" dirty="0"/>
          </a:p>
          <a:p>
            <a:r>
              <a:rPr lang="cs-CZ" dirty="0"/>
              <a:t>   (2)  Pro  určení  přívodu  živin  se  použijí  hodnoty získané </a:t>
            </a:r>
            <a:r>
              <a:rPr lang="cs-CZ" b="1" dirty="0"/>
              <a:t>vlastním</a:t>
            </a:r>
          </a:p>
          <a:p>
            <a:r>
              <a:rPr lang="cs-CZ" b="1" dirty="0"/>
              <a:t>   rozborem ne starším než 1 rok, údaje z označení hnojiva nebo substrátu,</a:t>
            </a:r>
          </a:p>
          <a:p>
            <a:r>
              <a:rPr lang="cs-CZ" b="1" dirty="0"/>
              <a:t>   případně údaje stanovené v příloze č. 3 </a:t>
            </a:r>
            <a:r>
              <a:rPr lang="cs-CZ" dirty="0"/>
              <a:t>k této vyhlášce, tabulce A. Pro</a:t>
            </a:r>
          </a:p>
          <a:p>
            <a:r>
              <a:rPr lang="cs-CZ" dirty="0"/>
              <a:t>   vlastní  odběry  vzorků  hnojiv  a  jejich  rozbory  se  užijí  postupy</a:t>
            </a:r>
          </a:p>
          <a:p>
            <a:r>
              <a:rPr lang="cs-CZ" dirty="0"/>
              <a:t>   stanovené vyhláškou o odběrech a chemických rozborech vzorků hnojiv^5).</a:t>
            </a:r>
          </a:p>
          <a:p>
            <a:r>
              <a:rPr lang="cs-CZ" dirty="0"/>
              <a:t>   Pokud  se  použijí  ke  hnojení vedlejší či hlavní produkty vzniklé při</a:t>
            </a:r>
          </a:p>
          <a:p>
            <a:r>
              <a:rPr lang="cs-CZ" dirty="0"/>
              <a:t>   pěstování   kulturních  rostlin,  tedy  skliditelné  rostlinné  zbytky,</a:t>
            </a:r>
          </a:p>
          <a:p>
            <a:r>
              <a:rPr lang="cs-CZ" dirty="0"/>
              <a:t>   zejména  sláma, chrást, plodina na zelené hnojení, tráva, zaznamenávají</a:t>
            </a:r>
          </a:p>
          <a:p>
            <a:r>
              <a:rPr lang="cs-CZ" dirty="0"/>
              <a:t>   se </a:t>
            </a:r>
            <a:r>
              <a:rPr lang="cs-CZ" b="1" dirty="0"/>
              <a:t>do evidence bez uvedení množství hmoty a živin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433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000" y="1"/>
            <a:ext cx="10360819" cy="732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68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00" y="-72000"/>
            <a:ext cx="10360819" cy="732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75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11"/>
          <p:cNvSpPr>
            <a:spLocks noGrp="1"/>
          </p:cNvSpPr>
          <p:nvPr>
            <p:ph type="body" idx="4294967295"/>
          </p:nvPr>
        </p:nvSpPr>
        <p:spPr>
          <a:xfrm>
            <a:off x="504983" y="1268760"/>
            <a:ext cx="7772400" cy="4752975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>
                <a:hlinkClick r:id="rId3" action="ppaction://hlinkfile"/>
              </a:rPr>
              <a:t>Rok 2014</a:t>
            </a:r>
            <a:endParaRPr lang="cs-CZ" dirty="0"/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Pro tento rok </a:t>
            </a:r>
            <a:r>
              <a:rPr lang="cs-CZ" sz="3800" b="1" dirty="0">
                <a:solidFill>
                  <a:schemeClr val="tx1"/>
                </a:solidFill>
              </a:rPr>
              <a:t>nedochází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 u kontrol podmíněnosti k rozsáhlejším změnám. Od 1. ledna 2014 nabývá účinnosti novela č. 400/2013 Sb. nařízení vlády č. 479/2009 Sb., o stanovení důsledků porušení podmíněnosti poskytování některých podpor. Hlavní změna stanovená novelou uvedeného nařízení vlády se týká přeřazení požadavků </a:t>
            </a:r>
            <a:r>
              <a:rPr lang="cs-CZ" b="1" dirty="0">
                <a:solidFill>
                  <a:schemeClr val="tx1"/>
                </a:solidFill>
              </a:rPr>
              <a:t>na ochranu podzemních vod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před znečištěním nebezpečnými látkami z oblasti povinných požadavků na hospodaření (SMR 2) </a:t>
            </a:r>
            <a:r>
              <a:rPr lang="cs-CZ" b="1" dirty="0">
                <a:solidFill>
                  <a:schemeClr val="tx1"/>
                </a:solidFill>
              </a:rPr>
              <a:t>do oblasti standardů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dobrého zemědělského a environmentálního stavu tzv. </a:t>
            </a:r>
            <a:r>
              <a:rPr lang="cs-CZ" b="1" dirty="0">
                <a:solidFill>
                  <a:schemeClr val="tx1"/>
                </a:solidFill>
              </a:rPr>
              <a:t>GAEC</a:t>
            </a:r>
            <a:r>
              <a:rPr lang="cs-CZ" dirty="0">
                <a:solidFill>
                  <a:schemeClr val="tx1"/>
                </a:solidFill>
              </a:rPr>
              <a:t>. </a:t>
            </a:r>
            <a:r>
              <a:rPr lang="cs-CZ" b="1" dirty="0">
                <a:solidFill>
                  <a:schemeClr val="tx1"/>
                </a:solidFill>
              </a:rPr>
              <a:t>Nově je tedy zaveden GAEC 12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. Jednou z několika dalších úprav u požadavků podmíněnosti, je změna terminologie v označení tzv. „</a:t>
            </a:r>
            <a:r>
              <a:rPr lang="cs-CZ" b="1" dirty="0">
                <a:solidFill>
                  <a:schemeClr val="tx1"/>
                </a:solidFill>
              </a:rPr>
              <a:t>širokořádkových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“ plodin u standardu GAEC 2 nebo u požadavku SMR 4. Pro výstižnější označení skupiny plodin, které jsou vyjmuty z pěstování na silně erozně ohrožených půdách a na mírně erozně ohrožených plochách je jejich pěstování podmíněno použitím </a:t>
            </a:r>
            <a:r>
              <a:rPr lang="cs-CZ" dirty="0" err="1">
                <a:solidFill>
                  <a:schemeClr val="accent1">
                    <a:lumMod val="50000"/>
                  </a:schemeClr>
                </a:solidFill>
              </a:rPr>
              <a:t>půdoochranných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 technologií, je nově zaveden výraz „</a:t>
            </a:r>
            <a:r>
              <a:rPr lang="cs-CZ" b="1" dirty="0">
                <a:solidFill>
                  <a:schemeClr val="tx1"/>
                </a:solidFill>
              </a:rPr>
              <a:t>erozně nebezpečné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“ plodiny. Je vydána aktualizovaná verze Příručky ochrany proti vodní erozi.</a:t>
            </a:r>
          </a:p>
          <a:p>
            <a:endParaRPr lang="cs-CZ" dirty="0"/>
          </a:p>
        </p:txBody>
      </p:sp>
      <p:pic>
        <p:nvPicPr>
          <p:cNvPr id="1026" name="Picture 2" descr="C:\Users\20191\Desktop\logo_listek__barv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533400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9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892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06125" cy="771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07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6000"/>
            <a:ext cx="10906125" cy="771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69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191\Desktop\logo_listek__bar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533400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9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673100" y="473075"/>
            <a:ext cx="78228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                  § </a:t>
            </a:r>
            <a:r>
              <a:rPr lang="cs-CZ" dirty="0"/>
              <a:t>9   </a:t>
            </a:r>
            <a:r>
              <a:rPr lang="cs-CZ" b="1" dirty="0"/>
              <a:t>Vedení evidence o použití hnojiv, pomocných látek</a:t>
            </a:r>
          </a:p>
          <a:p>
            <a:r>
              <a:rPr lang="cs-CZ" b="1" dirty="0"/>
              <a:t>                           a upravených kalů</a:t>
            </a:r>
          </a:p>
          <a:p>
            <a:endParaRPr lang="cs-CZ" dirty="0" smtClean="0"/>
          </a:p>
          <a:p>
            <a:r>
              <a:rPr lang="cs-CZ" dirty="0" smtClean="0"/>
              <a:t>(</a:t>
            </a:r>
            <a:r>
              <a:rPr lang="cs-CZ" dirty="0"/>
              <a:t>3)  Pro  evidenci </a:t>
            </a:r>
            <a:r>
              <a:rPr lang="cs-CZ" b="1" dirty="0"/>
              <a:t>přívodu živin výkaly a močí </a:t>
            </a:r>
            <a:r>
              <a:rPr lang="cs-CZ" dirty="0"/>
              <a:t>hospodářských zvířat při</a:t>
            </a:r>
          </a:p>
          <a:p>
            <a:r>
              <a:rPr lang="cs-CZ" dirty="0"/>
              <a:t>   pastvě  nebo  pobytu  zvířat  na  zemědělské  půdě  se  použijí údaje o</a:t>
            </a:r>
          </a:p>
          <a:p>
            <a:r>
              <a:rPr lang="cs-CZ" dirty="0"/>
              <a:t>   produkci výkalů a moči a údaje o přívodu živin stanovené v příloze č. 3</a:t>
            </a:r>
          </a:p>
          <a:p>
            <a:r>
              <a:rPr lang="cs-CZ" dirty="0"/>
              <a:t>   k této vyhlášce, tabulce B. Datem použití statkového hnojiva je v tomto</a:t>
            </a:r>
          </a:p>
          <a:p>
            <a:r>
              <a:rPr lang="cs-CZ" dirty="0"/>
              <a:t>   případě </a:t>
            </a:r>
            <a:r>
              <a:rPr lang="cs-CZ" b="1" dirty="0"/>
              <a:t>časové rozpětí pastvy </a:t>
            </a:r>
            <a:r>
              <a:rPr lang="cs-CZ" dirty="0"/>
              <a:t>nebo pobytu zvířat na zemědělské půdě.</a:t>
            </a:r>
          </a:p>
          <a:p>
            <a:endParaRPr lang="cs-CZ" dirty="0"/>
          </a:p>
          <a:p>
            <a:r>
              <a:rPr lang="cs-CZ" dirty="0"/>
              <a:t>   (4)  V  položce </a:t>
            </a:r>
            <a:r>
              <a:rPr lang="cs-CZ" b="1" dirty="0"/>
              <a:t>druh statkového hnojiva </a:t>
            </a:r>
            <a:r>
              <a:rPr lang="cs-CZ" dirty="0"/>
              <a:t>se v případě zanechání výkalů a</a:t>
            </a:r>
          </a:p>
          <a:p>
            <a:r>
              <a:rPr lang="cs-CZ" dirty="0"/>
              <a:t>   moči  hospodářských  zvířat na zemědělské půdě uvede označení </a:t>
            </a:r>
            <a:r>
              <a:rPr lang="cs-CZ" b="1" dirty="0"/>
              <a:t>„pastevní</a:t>
            </a:r>
          </a:p>
          <a:p>
            <a:r>
              <a:rPr lang="cs-CZ" b="1" dirty="0"/>
              <a:t>   období“  nebo  „pobyt“</a:t>
            </a:r>
            <a:r>
              <a:rPr lang="cs-CZ" dirty="0"/>
              <a:t>  </a:t>
            </a:r>
            <a:r>
              <a:rPr lang="cs-CZ" b="1" dirty="0"/>
              <a:t>s  určením  druhu  nebo kategorie zvířat</a:t>
            </a:r>
            <a:r>
              <a:rPr lang="cs-CZ" dirty="0"/>
              <a:t>. Pokud</a:t>
            </a:r>
          </a:p>
          <a:p>
            <a:r>
              <a:rPr lang="cs-CZ" dirty="0"/>
              <a:t>   nejsou  k  dispozici údaje o hmotnosti zvířat zjištěné vážením, použijí</a:t>
            </a:r>
          </a:p>
          <a:p>
            <a:r>
              <a:rPr lang="cs-CZ" dirty="0"/>
              <a:t>   se  pro  přepočet  na  dobytčí jednotky údaje podle přílohy č. 3 k této</a:t>
            </a:r>
          </a:p>
          <a:p>
            <a:r>
              <a:rPr lang="cs-CZ" dirty="0"/>
              <a:t>   vyhlášce, tabulky C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/>
              <a:t>(5)  </a:t>
            </a:r>
            <a:r>
              <a:rPr lang="cs-CZ" b="1" dirty="0"/>
              <a:t>Žadatelé  o  dotace  na ošetřování travních porostů</a:t>
            </a:r>
            <a:r>
              <a:rPr lang="cs-CZ" dirty="0"/>
              <a:t> podle nařízení</a:t>
            </a:r>
          </a:p>
          <a:p>
            <a:r>
              <a:rPr lang="cs-CZ" dirty="0"/>
              <a:t>   vlády  o podmínkách provádění </a:t>
            </a:r>
            <a:r>
              <a:rPr lang="cs-CZ" dirty="0" err="1"/>
              <a:t>agroenvironmentálních</a:t>
            </a:r>
            <a:r>
              <a:rPr lang="cs-CZ" dirty="0"/>
              <a:t> opatření^6) </a:t>
            </a:r>
            <a:r>
              <a:rPr lang="cs-CZ" b="1" dirty="0"/>
              <a:t>použijí</a:t>
            </a:r>
          </a:p>
          <a:p>
            <a:r>
              <a:rPr lang="cs-CZ" dirty="0"/>
              <a:t>   pro účely evidence přívodu živin výkaly a močí hospodářských zvířat při</a:t>
            </a:r>
          </a:p>
          <a:p>
            <a:r>
              <a:rPr lang="cs-CZ" dirty="0"/>
              <a:t>   pastvě  nebo pobytu zvířat na zemědělské půdě </a:t>
            </a:r>
            <a:r>
              <a:rPr lang="cs-CZ" b="1" dirty="0"/>
              <a:t>údaje stanovené v příloze</a:t>
            </a:r>
          </a:p>
          <a:p>
            <a:r>
              <a:rPr lang="cs-CZ" b="1" dirty="0"/>
              <a:t>   č. 4 k této vyhlášce.</a:t>
            </a:r>
          </a:p>
        </p:txBody>
      </p:sp>
    </p:spTree>
    <p:extLst>
      <p:ext uri="{BB962C8B-B14F-4D97-AF65-F5344CB8AC3E}">
        <p14:creationId xmlns:p14="http://schemas.microsoft.com/office/powerpoint/2010/main" val="92211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191\Desktop\logo_listek__bar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533400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9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8000"/>
            <a:ext cx="10906125" cy="771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33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191\Desktop\logo_listek__bar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533400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9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555415" y="473075"/>
            <a:ext cx="80837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              </a:t>
            </a:r>
            <a:r>
              <a:rPr lang="cs-CZ" b="1" dirty="0" smtClean="0"/>
              <a:t>§ 10   </a:t>
            </a:r>
            <a:r>
              <a:rPr lang="cs-CZ" b="1" dirty="0"/>
              <a:t>Způsob hlášení o používání upravených kalů</a:t>
            </a:r>
          </a:p>
          <a:p>
            <a:endParaRPr lang="cs-CZ" dirty="0"/>
          </a:p>
          <a:p>
            <a:r>
              <a:rPr lang="cs-CZ" dirty="0"/>
              <a:t>   Vzor  formuláře  pro  hlášení  o  používání upravených kalů je uveden v</a:t>
            </a:r>
          </a:p>
          <a:p>
            <a:r>
              <a:rPr lang="cs-CZ" dirty="0"/>
              <a:t>   příloze č. 5 k této vyhlášce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899870"/>
            <a:ext cx="75914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33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191\Desktop\logo_listek__bar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533400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9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368300" y="473076"/>
            <a:ext cx="8524180" cy="951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                         VYHLÁŠKA  č. 382/2001 </a:t>
            </a:r>
            <a:r>
              <a:rPr lang="cs-CZ" dirty="0"/>
              <a:t>Sb</a:t>
            </a:r>
            <a:r>
              <a:rPr lang="cs-CZ" dirty="0" smtClean="0"/>
              <a:t>.   </a:t>
            </a:r>
            <a:r>
              <a:rPr lang="cs-CZ" dirty="0"/>
              <a:t>Ministerstva životního prostředí</a:t>
            </a:r>
          </a:p>
          <a:p>
            <a:r>
              <a:rPr lang="cs-CZ" dirty="0" smtClean="0"/>
              <a:t>             ze </a:t>
            </a:r>
            <a:r>
              <a:rPr lang="cs-CZ" dirty="0"/>
              <a:t>dne 17. října </a:t>
            </a:r>
            <a:r>
              <a:rPr lang="cs-CZ" dirty="0" smtClean="0"/>
              <a:t>2001   </a:t>
            </a:r>
            <a:r>
              <a:rPr lang="cs-CZ" dirty="0"/>
              <a:t>o podmínkách </a:t>
            </a:r>
            <a:r>
              <a:rPr lang="cs-CZ" b="1" dirty="0"/>
              <a:t>použití upravených kalů </a:t>
            </a:r>
            <a:r>
              <a:rPr lang="cs-CZ" dirty="0"/>
              <a:t>na zemědělské půdě</a:t>
            </a:r>
          </a:p>
          <a:p>
            <a:r>
              <a:rPr lang="cs-CZ" dirty="0" smtClean="0"/>
              <a:t>                                                                                                                         Změna</a:t>
            </a:r>
            <a:r>
              <a:rPr lang="cs-CZ" dirty="0"/>
              <a:t>: 504/2004 Sb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- </a:t>
            </a:r>
            <a:r>
              <a:rPr lang="cs-CZ" dirty="0"/>
              <a:t>nejpozději do 48 hodin od umístění kalů na zemědělskou půdu musí být</a:t>
            </a:r>
          </a:p>
          <a:p>
            <a:r>
              <a:rPr lang="cs-CZ" dirty="0"/>
              <a:t>   kaly zapraveny do půdy</a:t>
            </a:r>
            <a:r>
              <a:rPr lang="cs-CZ" dirty="0" smtClean="0"/>
              <a:t>;</a:t>
            </a:r>
          </a:p>
          <a:p>
            <a:r>
              <a:rPr lang="cs-CZ" dirty="0" smtClean="0"/>
              <a:t>- </a:t>
            </a:r>
            <a:r>
              <a:rPr lang="cs-CZ" dirty="0"/>
              <a:t>potřeba dodání živin do půdy na pozemku určeném k umístění kalů musí</a:t>
            </a:r>
          </a:p>
          <a:p>
            <a:r>
              <a:rPr lang="cs-CZ" dirty="0"/>
              <a:t>   být doložena výsledky rozborů </a:t>
            </a:r>
            <a:r>
              <a:rPr lang="cs-CZ" dirty="0" smtClean="0"/>
              <a:t>AZZP </a:t>
            </a:r>
            <a:r>
              <a:rPr lang="cs-CZ" dirty="0"/>
              <a:t>uvedenými </a:t>
            </a:r>
            <a:r>
              <a:rPr lang="cs-CZ" dirty="0" smtClean="0"/>
              <a:t>v </a:t>
            </a:r>
            <a:r>
              <a:rPr lang="cs-CZ" dirty="0"/>
              <a:t>evidenčním listu využití </a:t>
            </a:r>
            <a:r>
              <a:rPr lang="cs-CZ" dirty="0" smtClean="0"/>
              <a:t>kalů </a:t>
            </a:r>
          </a:p>
          <a:p>
            <a:r>
              <a:rPr lang="cs-CZ" dirty="0"/>
              <a:t>- nesmí se použít více než 5 tun sušiny kalů na jeden hektar v průběhu</a:t>
            </a:r>
          </a:p>
          <a:p>
            <a:r>
              <a:rPr lang="cs-CZ" dirty="0"/>
              <a:t>   3  po  sobě  následujících let. Toto množství může být zvýšeno až na </a:t>
            </a:r>
            <a:r>
              <a:rPr lang="cs-CZ" dirty="0" smtClean="0"/>
              <a:t>10 tun  </a:t>
            </a:r>
            <a:r>
              <a:rPr lang="cs-CZ" dirty="0"/>
              <a:t>sušiny  kalů </a:t>
            </a:r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cs-CZ" dirty="0"/>
              <a:t>v průběhu 5 po sobě následujících </a:t>
            </a:r>
            <a:r>
              <a:rPr lang="cs-CZ" dirty="0" smtClean="0"/>
              <a:t>let</a:t>
            </a:r>
          </a:p>
          <a:p>
            <a:r>
              <a:rPr lang="cs-CZ" dirty="0" smtClean="0"/>
              <a:t>- dávka  </a:t>
            </a:r>
            <a:r>
              <a:rPr lang="cs-CZ" dirty="0"/>
              <a:t>kalu </a:t>
            </a:r>
            <a:r>
              <a:rPr lang="cs-CZ" dirty="0" smtClean="0"/>
              <a:t>je na </a:t>
            </a:r>
            <a:r>
              <a:rPr lang="cs-CZ" dirty="0"/>
              <a:t>pozemek  aplikována  v jedné agrotechnické operaci a v </a:t>
            </a:r>
            <a:r>
              <a:rPr lang="cs-CZ" dirty="0" smtClean="0"/>
              <a:t>jednom</a:t>
            </a:r>
          </a:p>
          <a:p>
            <a:r>
              <a:rPr lang="cs-CZ" dirty="0" smtClean="0"/>
              <a:t>   souvislém  </a:t>
            </a:r>
            <a:r>
              <a:rPr lang="cs-CZ" dirty="0"/>
              <a:t>časovém období za příznivých fyzikálních a vlhkostních </a:t>
            </a:r>
            <a:r>
              <a:rPr lang="cs-CZ" dirty="0" smtClean="0"/>
              <a:t>podmínek</a:t>
            </a:r>
          </a:p>
          <a:p>
            <a:r>
              <a:rPr lang="cs-CZ" dirty="0" smtClean="0"/>
              <a:t>- minimální   </a:t>
            </a:r>
            <a:r>
              <a:rPr lang="cs-CZ" dirty="0"/>
              <a:t>obsah  sušiny  kalu  pro  tlakové  zapravení  do  </a:t>
            </a:r>
            <a:r>
              <a:rPr lang="cs-CZ" dirty="0" smtClean="0"/>
              <a:t>půdy  </a:t>
            </a:r>
            <a:r>
              <a:rPr lang="cs-CZ" dirty="0" err="1"/>
              <a:t>radlicovými</a:t>
            </a:r>
            <a:r>
              <a:rPr lang="cs-CZ" dirty="0"/>
              <a:t> </a:t>
            </a:r>
            <a:r>
              <a:rPr lang="cs-CZ" dirty="0" smtClean="0"/>
              <a:t>aplikátory</a:t>
            </a:r>
          </a:p>
          <a:p>
            <a:r>
              <a:rPr lang="cs-CZ" dirty="0" smtClean="0"/>
              <a:t>   je </a:t>
            </a:r>
            <a:r>
              <a:rPr lang="cs-CZ" dirty="0"/>
              <a:t>5 %, </a:t>
            </a:r>
            <a:r>
              <a:rPr lang="cs-CZ" dirty="0" smtClean="0"/>
              <a:t>a </a:t>
            </a:r>
            <a:r>
              <a:rPr lang="cs-CZ" dirty="0"/>
              <a:t>pro </a:t>
            </a:r>
            <a:r>
              <a:rPr lang="cs-CZ" dirty="0" smtClean="0"/>
              <a:t>aplikaci </a:t>
            </a:r>
            <a:r>
              <a:rPr lang="cs-CZ" dirty="0"/>
              <a:t>mechanickými rozmetadly organických hnojiv je 18 </a:t>
            </a:r>
            <a:r>
              <a:rPr lang="cs-CZ" dirty="0" smtClean="0"/>
              <a:t>%.</a:t>
            </a:r>
          </a:p>
          <a:p>
            <a:r>
              <a:rPr lang="cs-CZ" dirty="0" smtClean="0"/>
              <a:t>- Program </a:t>
            </a:r>
            <a:r>
              <a:rPr lang="cs-CZ" dirty="0"/>
              <a:t>použití kalů zpracovaný původcem </a:t>
            </a:r>
            <a:r>
              <a:rPr lang="cs-CZ" dirty="0" smtClean="0"/>
              <a:t>kalů  - dle § 5</a:t>
            </a:r>
          </a:p>
          <a:p>
            <a:r>
              <a:rPr lang="cs-CZ" dirty="0" smtClean="0"/>
              <a:t>- Následně se provádí monitoring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369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191\Desktop\logo_listek__bar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533400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9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368300" y="548680"/>
            <a:ext cx="8164140" cy="923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                                  </a:t>
            </a:r>
            <a:r>
              <a:rPr lang="cs-CZ" dirty="0"/>
              <a:t>NAŘÍZENÍ </a:t>
            </a:r>
            <a:r>
              <a:rPr lang="cs-CZ" dirty="0" smtClean="0"/>
              <a:t>VLÁDY             č.  </a:t>
            </a:r>
            <a:r>
              <a:rPr lang="cs-CZ" b="1" dirty="0" smtClean="0"/>
              <a:t>262/2012 </a:t>
            </a:r>
            <a:r>
              <a:rPr lang="cs-CZ" b="1" dirty="0"/>
              <a:t>Sb.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 ze dne 4. července 2012</a:t>
            </a:r>
          </a:p>
          <a:p>
            <a:endParaRPr lang="cs-CZ" dirty="0"/>
          </a:p>
          <a:p>
            <a:r>
              <a:rPr lang="cs-CZ" dirty="0"/>
              <a:t>   </a:t>
            </a:r>
            <a:r>
              <a:rPr lang="cs-CZ" b="1" dirty="0"/>
              <a:t>o stanovení zranitelných oblastí a akčním </a:t>
            </a:r>
            <a:r>
              <a:rPr lang="cs-CZ" b="1" dirty="0" smtClean="0"/>
              <a:t>programu</a:t>
            </a:r>
          </a:p>
          <a:p>
            <a:endParaRPr lang="cs-CZ" b="1" dirty="0"/>
          </a:p>
          <a:p>
            <a:r>
              <a:rPr lang="cs-CZ" b="1" dirty="0" smtClean="0"/>
              <a:t>    </a:t>
            </a:r>
            <a:r>
              <a:rPr lang="cs-CZ" dirty="0" smtClean="0"/>
              <a:t>§ 15   </a:t>
            </a:r>
            <a:r>
              <a:rPr lang="cs-CZ" dirty="0"/>
              <a:t>Účinnost</a:t>
            </a:r>
          </a:p>
          <a:p>
            <a:endParaRPr lang="cs-CZ" dirty="0"/>
          </a:p>
          <a:p>
            <a:r>
              <a:rPr lang="cs-CZ" dirty="0"/>
              <a:t>   (1)  Toto  nařízení nabývá účinnosti dnem 1. srpna 2012, </a:t>
            </a:r>
            <a:r>
              <a:rPr lang="cs-CZ" b="1" dirty="0"/>
              <a:t>s výjimkou </a:t>
            </a:r>
            <a:endParaRPr lang="cs-CZ" b="1" dirty="0" smtClean="0"/>
          </a:p>
          <a:p>
            <a:r>
              <a:rPr lang="cs-CZ" b="1" dirty="0" smtClean="0"/>
              <a:t>          § 9 </a:t>
            </a:r>
            <a:r>
              <a:rPr lang="cs-CZ" b="1" dirty="0"/>
              <a:t>odst. 2 a 4, která nabývají účinnosti dnem 1. ledna 2014.</a:t>
            </a:r>
          </a:p>
          <a:p>
            <a:endParaRPr lang="cs-CZ" b="1" dirty="0"/>
          </a:p>
          <a:p>
            <a:r>
              <a:rPr lang="cs-CZ" b="1" dirty="0"/>
              <a:t>   (</a:t>
            </a:r>
            <a:r>
              <a:rPr lang="cs-CZ" dirty="0"/>
              <a:t>2)  Ustanovení § 9 odst. 1 tohoto nařízení pozbývá platnosti uplynutím</a:t>
            </a:r>
          </a:p>
          <a:p>
            <a:r>
              <a:rPr lang="cs-CZ" dirty="0"/>
              <a:t>   dne 31. prosince 2015.</a:t>
            </a:r>
          </a:p>
          <a:p>
            <a:endParaRPr lang="cs-CZ" b="1" dirty="0"/>
          </a:p>
          <a:p>
            <a:r>
              <a:rPr lang="cs-CZ" b="1" dirty="0"/>
              <a:t>   </a:t>
            </a:r>
            <a:r>
              <a:rPr lang="cs-CZ" dirty="0"/>
              <a:t>Předseda vlády</a:t>
            </a:r>
            <a:r>
              <a:rPr lang="cs-CZ" dirty="0" smtClean="0"/>
              <a:t>:   </a:t>
            </a:r>
            <a:r>
              <a:rPr lang="cs-CZ" dirty="0"/>
              <a:t>RNDr. Nečas v. r.</a:t>
            </a:r>
          </a:p>
          <a:p>
            <a:endParaRPr lang="cs-CZ" dirty="0"/>
          </a:p>
          <a:p>
            <a:r>
              <a:rPr lang="cs-CZ" dirty="0"/>
              <a:t>   Ministr životního prostředí</a:t>
            </a:r>
            <a:r>
              <a:rPr lang="cs-CZ" dirty="0" smtClean="0"/>
              <a:t>:   </a:t>
            </a:r>
            <a:r>
              <a:rPr lang="cs-CZ" dirty="0"/>
              <a:t>Mgr. Chalupa v. r.</a:t>
            </a:r>
          </a:p>
          <a:p>
            <a:endParaRPr lang="cs-CZ" dirty="0"/>
          </a:p>
          <a:p>
            <a:r>
              <a:rPr lang="cs-CZ" dirty="0"/>
              <a:t>   Ministr zemědělství</a:t>
            </a:r>
            <a:r>
              <a:rPr lang="cs-CZ" dirty="0" smtClean="0"/>
              <a:t>:   </a:t>
            </a:r>
            <a:r>
              <a:rPr lang="cs-CZ" dirty="0"/>
              <a:t>Ing. Bendl v. r.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433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191\Desktop\logo_listek__bar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533400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9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673100" y="-1464647"/>
            <a:ext cx="7787332" cy="951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 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            </a:t>
            </a:r>
            <a:r>
              <a:rPr lang="cs-CZ" b="1" dirty="0" smtClean="0"/>
              <a:t>§ 9   </a:t>
            </a:r>
            <a:r>
              <a:rPr lang="cs-CZ" b="1" dirty="0"/>
              <a:t>Skladování dusíkatých hnojivých látek ve zranitelných </a:t>
            </a:r>
            <a:r>
              <a:rPr lang="cs-CZ" b="1" dirty="0" smtClean="0"/>
              <a:t>oblastech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   NOVĚ od 1.1.2014</a:t>
            </a:r>
            <a:endParaRPr lang="cs-CZ" dirty="0"/>
          </a:p>
          <a:p>
            <a:endParaRPr lang="cs-CZ" dirty="0"/>
          </a:p>
          <a:p>
            <a:r>
              <a:rPr lang="cs-CZ" dirty="0"/>
              <a:t>   </a:t>
            </a:r>
            <a:r>
              <a:rPr lang="cs-CZ" dirty="0" smtClean="0"/>
              <a:t>   </a:t>
            </a:r>
            <a:r>
              <a:rPr lang="cs-CZ" dirty="0"/>
              <a:t>(2)   Kapacita   skladovacích  prostor  pro  </a:t>
            </a:r>
            <a:r>
              <a:rPr lang="cs-CZ" b="1" dirty="0"/>
              <a:t>statková  hnojiva</a:t>
            </a:r>
            <a:r>
              <a:rPr lang="cs-CZ" dirty="0"/>
              <a:t>^6)  musí</a:t>
            </a:r>
          </a:p>
          <a:p>
            <a:r>
              <a:rPr lang="cs-CZ" dirty="0"/>
              <a:t>   odpovídat  potřebě  uskladnění jejich </a:t>
            </a:r>
            <a:r>
              <a:rPr lang="cs-CZ" b="1" dirty="0"/>
              <a:t>šestiměsíční produkce</a:t>
            </a:r>
            <a:r>
              <a:rPr lang="cs-CZ" dirty="0"/>
              <a:t>. To neplatí</a:t>
            </a:r>
          </a:p>
          <a:p>
            <a:r>
              <a:rPr lang="cs-CZ" dirty="0"/>
              <a:t>   pro </a:t>
            </a:r>
            <a:r>
              <a:rPr lang="cs-CZ" b="1" dirty="0"/>
              <a:t>hnojůvku</a:t>
            </a:r>
            <a:r>
              <a:rPr lang="cs-CZ" dirty="0"/>
              <a:t>, u které musí být kapacita skladovacích prostor dostatečná</a:t>
            </a:r>
          </a:p>
          <a:p>
            <a:r>
              <a:rPr lang="cs-CZ" dirty="0"/>
              <a:t>   pro  minimálně  </a:t>
            </a:r>
            <a:r>
              <a:rPr lang="cs-CZ" b="1" dirty="0"/>
              <a:t>tříměsíční</a:t>
            </a:r>
            <a:r>
              <a:rPr lang="cs-CZ" dirty="0"/>
              <a:t>  produkci  a zároveň pro uskladnění v období</a:t>
            </a:r>
          </a:p>
          <a:p>
            <a:r>
              <a:rPr lang="cs-CZ" dirty="0"/>
              <a:t>   zákazu  hnojení  podle  tabulky č. 1 přílohy č. 2 k tomuto nařízení a v</a:t>
            </a:r>
          </a:p>
          <a:p>
            <a:r>
              <a:rPr lang="cs-CZ" dirty="0"/>
              <a:t>   období,  kdy  nelze  hnojit  s  ohledem  na  půdně-klimatické  podmínky</a:t>
            </a:r>
          </a:p>
          <a:p>
            <a:r>
              <a:rPr lang="cs-CZ" dirty="0"/>
              <a:t>   zranitelné  oblasti  a  pěstované  plodiny,  a  dále  neplatí  pro tuhá</a:t>
            </a:r>
          </a:p>
          <a:p>
            <a:r>
              <a:rPr lang="cs-CZ" dirty="0"/>
              <a:t>   statková  hnojiva,  při  možnosti jejich uložení na zemědělském pozemku</a:t>
            </a:r>
          </a:p>
          <a:p>
            <a:r>
              <a:rPr lang="cs-CZ" dirty="0"/>
              <a:t>   před  jejich  použitím. Snížení potřeby kapacit skladovacích prostor je</a:t>
            </a:r>
          </a:p>
          <a:p>
            <a:r>
              <a:rPr lang="cs-CZ" dirty="0"/>
              <a:t>   možné jen při splnění podmínek uvedených v zákoně o hnojivech^7</a:t>
            </a:r>
            <a:r>
              <a:rPr lang="cs-CZ" dirty="0" smtClean="0"/>
              <a:t>).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     (</a:t>
            </a:r>
            <a:r>
              <a:rPr lang="cs-CZ" dirty="0"/>
              <a:t>4)  </a:t>
            </a:r>
            <a:r>
              <a:rPr lang="cs-CZ" b="1" dirty="0"/>
              <a:t>Tuhá statková hnojiva </a:t>
            </a:r>
            <a:r>
              <a:rPr lang="cs-CZ" dirty="0"/>
              <a:t>vznikající při ustájení skotu a prasat mohou</a:t>
            </a:r>
          </a:p>
          <a:p>
            <a:r>
              <a:rPr lang="cs-CZ" dirty="0"/>
              <a:t>   být uložena na zemědělské půdě až po jejich </a:t>
            </a:r>
            <a:r>
              <a:rPr lang="cs-CZ" b="1" dirty="0"/>
              <a:t>tříměsíčním skladování </a:t>
            </a:r>
            <a:r>
              <a:rPr lang="cs-CZ" dirty="0"/>
              <a:t>nebo</a:t>
            </a:r>
          </a:p>
          <a:p>
            <a:r>
              <a:rPr lang="cs-CZ" dirty="0"/>
              <a:t>   po  jednorázovém  vyskladnění  ze  stáje s hlubokou podestýlkou, kde se</a:t>
            </a:r>
          </a:p>
          <a:p>
            <a:r>
              <a:rPr lang="cs-CZ" dirty="0"/>
              <a:t>   nacházela nejméně </a:t>
            </a:r>
            <a:r>
              <a:rPr lang="cs-CZ" b="1" dirty="0"/>
              <a:t>3 týdny</a:t>
            </a:r>
            <a:r>
              <a:rPr lang="cs-CZ" dirty="0"/>
              <a:t>. Pokud je denní spotřeba steliva při ustájení</a:t>
            </a:r>
          </a:p>
          <a:p>
            <a:r>
              <a:rPr lang="cs-CZ" dirty="0"/>
              <a:t>   skotu  větší než </a:t>
            </a:r>
            <a:r>
              <a:rPr lang="cs-CZ" b="1" dirty="0"/>
              <a:t>6 kg/DJ</a:t>
            </a:r>
            <a:r>
              <a:rPr lang="cs-CZ" dirty="0"/>
              <a:t>, lze takto vyrobenou chlévskou mrvu vyvážet ze</a:t>
            </a:r>
          </a:p>
          <a:p>
            <a:r>
              <a:rPr lang="cs-CZ" dirty="0"/>
              <a:t>   stáje k uložení na zemědělské půdě bez skladování.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409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191\Desktop\logo_listek__bar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533400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9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4000" y="-36000"/>
            <a:ext cx="10906125" cy="771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53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191\Desktop\logo_listek__bar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533400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9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215900" y="473076"/>
            <a:ext cx="8532564" cy="10341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cs-CZ" dirty="0" smtClean="0"/>
              <a:t>                   VYHLÁŠKA č.450/2005 </a:t>
            </a:r>
            <a:r>
              <a:rPr lang="cs-CZ" dirty="0"/>
              <a:t>Sb</a:t>
            </a:r>
            <a:r>
              <a:rPr lang="cs-CZ" dirty="0" smtClean="0"/>
              <a:t>.   </a:t>
            </a:r>
            <a:r>
              <a:rPr lang="cs-CZ" dirty="0"/>
              <a:t>ze dne 4. listopadu </a:t>
            </a:r>
            <a:r>
              <a:rPr lang="cs-CZ" dirty="0" smtClean="0"/>
              <a:t>2005   Změna</a:t>
            </a:r>
            <a:r>
              <a:rPr lang="cs-CZ" dirty="0"/>
              <a:t>: 175/2011 Sb.</a:t>
            </a:r>
          </a:p>
          <a:p>
            <a:endParaRPr lang="cs-CZ" dirty="0"/>
          </a:p>
          <a:p>
            <a:r>
              <a:rPr lang="cs-CZ" dirty="0" smtClean="0"/>
              <a:t>   </a:t>
            </a:r>
            <a:r>
              <a:rPr lang="cs-CZ" dirty="0"/>
              <a:t>o   náležitostech   </a:t>
            </a:r>
            <a:r>
              <a:rPr lang="cs-CZ" b="1" dirty="0"/>
              <a:t>nakládání  se  závadnými  látkami  </a:t>
            </a:r>
            <a:r>
              <a:rPr lang="cs-CZ" dirty="0"/>
              <a:t>a  náležitostech</a:t>
            </a:r>
          </a:p>
          <a:p>
            <a:r>
              <a:rPr lang="cs-CZ" dirty="0"/>
              <a:t>   </a:t>
            </a:r>
            <a:r>
              <a:rPr lang="cs-CZ" b="1" dirty="0"/>
              <a:t>havarijního   plánu</a:t>
            </a:r>
            <a:r>
              <a:rPr lang="cs-CZ" dirty="0"/>
              <a:t>,   způsobu   a   rozsahu  hlášení  havárií,  jejich</a:t>
            </a:r>
          </a:p>
          <a:p>
            <a:r>
              <a:rPr lang="cs-CZ" dirty="0"/>
              <a:t>   zneškodňování a odstraňování jejich škodlivých následků</a:t>
            </a:r>
          </a:p>
          <a:p>
            <a:endParaRPr lang="cs-CZ" dirty="0"/>
          </a:p>
          <a:p>
            <a:r>
              <a:rPr lang="cs-CZ" dirty="0"/>
              <a:t>   </a:t>
            </a:r>
            <a:r>
              <a:rPr lang="cs-CZ" dirty="0" smtClean="0"/>
              <a:t>havarijním </a:t>
            </a:r>
            <a:r>
              <a:rPr lang="cs-CZ" dirty="0"/>
              <a:t>plánem - písemný dokument, vypracovávaný podle § 39 odst.</a:t>
            </a:r>
          </a:p>
          <a:p>
            <a:r>
              <a:rPr lang="cs-CZ" dirty="0"/>
              <a:t>   2  písm.  a)  vodního  zákona uživatelem závadných látek zacházejícím s</a:t>
            </a:r>
          </a:p>
          <a:p>
            <a:r>
              <a:rPr lang="cs-CZ" dirty="0"/>
              <a:t>   nimi  ve  větším rozsahu nebo se zvýšeným nebezpečím pro povrchové nebo</a:t>
            </a:r>
          </a:p>
          <a:p>
            <a:r>
              <a:rPr lang="cs-CZ" dirty="0"/>
              <a:t>   podzemní vody</a:t>
            </a:r>
            <a:r>
              <a:rPr lang="cs-CZ" dirty="0" smtClean="0"/>
              <a:t>,</a:t>
            </a:r>
          </a:p>
          <a:p>
            <a:r>
              <a:rPr lang="cs-CZ" dirty="0"/>
              <a:t> </a:t>
            </a:r>
            <a:r>
              <a:rPr lang="cs-CZ" dirty="0" smtClean="0"/>
              <a:t>  zacházením  </a:t>
            </a:r>
            <a:r>
              <a:rPr lang="cs-CZ" dirty="0"/>
              <a:t>se  závadnými  látkami ve větším rozsahu - zacházení se</a:t>
            </a:r>
          </a:p>
          <a:p>
            <a:r>
              <a:rPr lang="cs-CZ" dirty="0"/>
              <a:t>   závadnými látkami v </a:t>
            </a:r>
            <a:r>
              <a:rPr lang="cs-CZ" b="1" dirty="0"/>
              <a:t>kapalném</a:t>
            </a:r>
            <a:r>
              <a:rPr lang="cs-CZ" dirty="0"/>
              <a:t> skupenství v zařízení s celkovým množstvím</a:t>
            </a:r>
          </a:p>
          <a:p>
            <a:r>
              <a:rPr lang="cs-CZ" dirty="0"/>
              <a:t>   v  něm obsažených závadných látek </a:t>
            </a:r>
            <a:r>
              <a:rPr lang="cs-CZ" b="1" dirty="0"/>
              <a:t>nad 1 000 l </a:t>
            </a:r>
            <a:r>
              <a:rPr lang="cs-CZ" dirty="0"/>
              <a:t>včetně nebo v přenosných,</a:t>
            </a:r>
          </a:p>
          <a:p>
            <a:r>
              <a:rPr lang="cs-CZ" dirty="0"/>
              <a:t>   k  tomu  určených,  obalech  s  celkovým  množstvím  v  nich obsažených</a:t>
            </a:r>
          </a:p>
          <a:p>
            <a:r>
              <a:rPr lang="cs-CZ" dirty="0"/>
              <a:t>   závadných  látek  nad  2  000  l včetně, a to v kterémkoliv okamžiku. O</a:t>
            </a:r>
          </a:p>
          <a:p>
            <a:r>
              <a:rPr lang="cs-CZ" dirty="0"/>
              <a:t>   zacházení  s  </a:t>
            </a:r>
            <a:r>
              <a:rPr lang="cs-CZ" b="1" dirty="0"/>
              <a:t>pevnými </a:t>
            </a:r>
            <a:r>
              <a:rPr lang="cs-CZ" dirty="0"/>
              <a:t> závadnými  látkami ve větším rozsahu se nejedná,</a:t>
            </a:r>
          </a:p>
          <a:p>
            <a:r>
              <a:rPr lang="cs-CZ" dirty="0"/>
              <a:t>   je-li  s  nimi  nakládáno  v  kterémkoliv  okamžiku v celkovém množství</a:t>
            </a:r>
          </a:p>
          <a:p>
            <a:r>
              <a:rPr lang="cs-CZ" dirty="0"/>
              <a:t>   závadných  látek  </a:t>
            </a:r>
            <a:r>
              <a:rPr lang="cs-CZ" b="1" dirty="0"/>
              <a:t>do  2 000 kg </a:t>
            </a:r>
            <a:r>
              <a:rPr lang="cs-CZ" dirty="0"/>
              <a:t>včetně.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053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1"/>
          </p:nvPr>
        </p:nvSpPr>
        <p:spPr>
          <a:xfrm>
            <a:off x="827584" y="2678906"/>
            <a:ext cx="7772400" cy="1500187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 descr="C:\Users\20191\Desktop\logo_listek__bar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533400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9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752472"/>
            <a:ext cx="11094720" cy="761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41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191\Desktop\logo_listek__bar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533400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9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520700" y="473075"/>
            <a:ext cx="808374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cs-CZ" dirty="0"/>
              <a:t>  </a:t>
            </a:r>
            <a:r>
              <a:rPr lang="cs-CZ" dirty="0" smtClean="0"/>
              <a:t>             ZÁKON   254/2001 </a:t>
            </a:r>
            <a:r>
              <a:rPr lang="cs-CZ" dirty="0"/>
              <a:t>Sb</a:t>
            </a:r>
            <a:r>
              <a:rPr lang="cs-CZ" dirty="0" smtClean="0"/>
              <a:t>.  </a:t>
            </a:r>
            <a:r>
              <a:rPr lang="cs-CZ" dirty="0"/>
              <a:t>ze dne 28. </a:t>
            </a:r>
            <a:r>
              <a:rPr lang="cs-CZ" dirty="0" smtClean="0"/>
              <a:t>června 2001        </a:t>
            </a:r>
            <a:r>
              <a:rPr lang="cs-CZ" b="1" dirty="0"/>
              <a:t>o </a:t>
            </a:r>
            <a:r>
              <a:rPr lang="cs-CZ" b="1" dirty="0" smtClean="0"/>
              <a:t>vodách</a:t>
            </a:r>
          </a:p>
          <a:p>
            <a:endParaRPr lang="cs-CZ" dirty="0" smtClean="0"/>
          </a:p>
          <a:p>
            <a:r>
              <a:rPr lang="cs-CZ" dirty="0" smtClean="0"/>
              <a:t>§ 39   </a:t>
            </a:r>
            <a:r>
              <a:rPr lang="cs-CZ" dirty="0"/>
              <a:t>Závadné látky</a:t>
            </a:r>
          </a:p>
          <a:p>
            <a:endParaRPr lang="cs-CZ" dirty="0"/>
          </a:p>
          <a:p>
            <a:r>
              <a:rPr lang="cs-CZ" dirty="0"/>
              <a:t>   (1) Závadné látky jsou látky, které nejsou odpadními ani důlními vodami</a:t>
            </a:r>
          </a:p>
          <a:p>
            <a:r>
              <a:rPr lang="cs-CZ" dirty="0"/>
              <a:t>   a  které </a:t>
            </a:r>
            <a:r>
              <a:rPr lang="cs-CZ" b="1" dirty="0"/>
              <a:t>mohou ohrozit jakost povrchových nebo podzemních vod</a:t>
            </a:r>
            <a:r>
              <a:rPr lang="cs-CZ" dirty="0"/>
              <a:t> (dále jen</a:t>
            </a:r>
          </a:p>
          <a:p>
            <a:r>
              <a:rPr lang="cs-CZ" dirty="0"/>
              <a:t>   "závadné  látky").  Každý, kdo zachází se závadnými látkami, je povinen</a:t>
            </a:r>
          </a:p>
          <a:p>
            <a:r>
              <a:rPr lang="cs-CZ" dirty="0"/>
              <a:t>   učinit  přiměřená opatření, aby nevnikly do povrchových nebo podzemních</a:t>
            </a:r>
          </a:p>
          <a:p>
            <a:r>
              <a:rPr lang="cs-CZ" dirty="0"/>
              <a:t>   vod a neohrozily jejich prostředí.</a:t>
            </a:r>
          </a:p>
          <a:p>
            <a:endParaRPr lang="cs-CZ" dirty="0"/>
          </a:p>
          <a:p>
            <a:r>
              <a:rPr lang="cs-CZ" dirty="0"/>
              <a:t>   (2)  V případech, kdy uživatel závadných látek zachází s těmito látkami</a:t>
            </a:r>
          </a:p>
          <a:p>
            <a:r>
              <a:rPr lang="cs-CZ" dirty="0"/>
              <a:t>   ve  větším  rozsahu  nebo  kdy  zacházení s nimi je spojeno se zvýšeným</a:t>
            </a:r>
          </a:p>
          <a:p>
            <a:r>
              <a:rPr lang="cs-CZ" dirty="0"/>
              <a:t>   nebezpečím  pro  povrchové  nebo  podzemní  vody, má uživatel závadných</a:t>
            </a:r>
          </a:p>
          <a:p>
            <a:r>
              <a:rPr lang="cs-CZ" dirty="0"/>
              <a:t>   látek povinnost činit tato opatření:</a:t>
            </a:r>
          </a:p>
          <a:p>
            <a:endParaRPr lang="cs-CZ" dirty="0"/>
          </a:p>
          <a:p>
            <a:r>
              <a:rPr lang="cs-CZ" dirty="0"/>
              <a:t>   a)  vypracovat  plán  opatření pro případy havárie (dále jen „</a:t>
            </a:r>
            <a:r>
              <a:rPr lang="cs-CZ" b="1" dirty="0"/>
              <a:t>havarijní</a:t>
            </a:r>
          </a:p>
          <a:p>
            <a:r>
              <a:rPr lang="cs-CZ" b="1" dirty="0"/>
              <a:t>   plán</a:t>
            </a:r>
            <a:r>
              <a:rPr lang="cs-CZ" dirty="0"/>
              <a:t>“)  a  </a:t>
            </a:r>
            <a:r>
              <a:rPr lang="cs-CZ" b="1" dirty="0"/>
              <a:t>předložit  jej  ke schválení </a:t>
            </a:r>
            <a:r>
              <a:rPr lang="cs-CZ" dirty="0"/>
              <a:t>příslušnému vodoprávnímu úřadu;</a:t>
            </a:r>
          </a:p>
          <a:p>
            <a:r>
              <a:rPr lang="cs-CZ" dirty="0"/>
              <a:t>   může-li  havárie  ovlivnit  vodní  tok, projedná jej uživatel závadných</a:t>
            </a:r>
          </a:p>
          <a:p>
            <a:r>
              <a:rPr lang="cs-CZ" dirty="0"/>
              <a:t>   látek před předložením ke schválení s příslušným správcem vodního toku,</a:t>
            </a:r>
          </a:p>
          <a:p>
            <a:r>
              <a:rPr lang="cs-CZ" dirty="0"/>
              <a:t>   kterému také předá jedno jeho vyhotovení,</a:t>
            </a:r>
          </a:p>
          <a:p>
            <a:r>
              <a:rPr lang="cs-CZ" dirty="0" smtClean="0"/>
              <a:t>   </a:t>
            </a:r>
            <a:r>
              <a:rPr lang="cs-CZ" dirty="0"/>
              <a:t>b)  provádět  záznamy o provedených opatřeních a tyto záznamy uchovávat</a:t>
            </a:r>
          </a:p>
          <a:p>
            <a:r>
              <a:rPr lang="cs-CZ" dirty="0"/>
              <a:t>   po dobu 5 let.</a:t>
            </a:r>
          </a:p>
          <a:p>
            <a:endParaRPr lang="cs-CZ" dirty="0"/>
          </a:p>
          <a:p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09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191\Desktop\logo_listek__bar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533400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9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368300" y="-910649"/>
            <a:ext cx="866819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   (3</a:t>
            </a:r>
            <a:r>
              <a:rPr lang="cs-CZ" dirty="0"/>
              <a:t>)  </a:t>
            </a:r>
            <a:r>
              <a:rPr lang="cs-CZ" b="1" dirty="0"/>
              <a:t>Seznam</a:t>
            </a:r>
            <a:r>
              <a:rPr lang="cs-CZ" dirty="0"/>
              <a:t>  nebezpečných  závadných  látek a dalších látek nebo skupin</a:t>
            </a:r>
          </a:p>
          <a:p>
            <a:r>
              <a:rPr lang="cs-CZ" dirty="0"/>
              <a:t>   látek,   které   v   obdobné  míře  vyvolávají  znepokojení  (dále  jen</a:t>
            </a:r>
          </a:p>
          <a:p>
            <a:r>
              <a:rPr lang="cs-CZ" dirty="0"/>
              <a:t>   „nebezpečné  látky“),  </a:t>
            </a:r>
            <a:r>
              <a:rPr lang="cs-CZ" b="1" dirty="0"/>
              <a:t>je  uveden v příloze č. 1 </a:t>
            </a:r>
            <a:r>
              <a:rPr lang="cs-CZ" dirty="0"/>
              <a:t>k tomuto zákonu; tento</a:t>
            </a:r>
          </a:p>
          <a:p>
            <a:r>
              <a:rPr lang="cs-CZ" dirty="0"/>
              <a:t>   seznam  obsahuje  i  zvlášť  nebezpečné závadné látky (dále jen „zvlášť</a:t>
            </a:r>
          </a:p>
          <a:p>
            <a:r>
              <a:rPr lang="cs-CZ" dirty="0"/>
              <a:t>   nebezpečné   látky“).   Zvláštní   kategorií   nebezpečných   a  zvlášť</a:t>
            </a:r>
          </a:p>
          <a:p>
            <a:r>
              <a:rPr lang="cs-CZ" dirty="0"/>
              <a:t>   nebezpečných  látek  jsou  prioritní  látky, které představují významné</a:t>
            </a:r>
          </a:p>
          <a:p>
            <a:r>
              <a:rPr lang="cs-CZ" dirty="0"/>
              <a:t>   riziko pro vodní prostředí a související ekosystémy. Seznam prioritních</a:t>
            </a:r>
          </a:p>
          <a:p>
            <a:r>
              <a:rPr lang="cs-CZ" dirty="0"/>
              <a:t>   látek  stanoví  vláda  nařízením. Součástí seznamu prioritních látek je</a:t>
            </a:r>
          </a:p>
          <a:p>
            <a:r>
              <a:rPr lang="cs-CZ" dirty="0"/>
              <a:t>   také  kategorie  prioritní  nebezpečné  látky,  což  jsou  látky, které</a:t>
            </a:r>
          </a:p>
          <a:p>
            <a:r>
              <a:rPr lang="cs-CZ" dirty="0"/>
              <a:t>   vytvářejí  velmi vysoké riziko ve vodním prostředí nebo zprostředkovaně</a:t>
            </a:r>
          </a:p>
          <a:p>
            <a:r>
              <a:rPr lang="cs-CZ" dirty="0"/>
              <a:t>   přes   vodní   prostředí   z   důvodu   své  perzistence  a  schopnosti</a:t>
            </a:r>
          </a:p>
          <a:p>
            <a:r>
              <a:rPr lang="cs-CZ" dirty="0"/>
              <a:t>   </a:t>
            </a:r>
            <a:r>
              <a:rPr lang="cs-CZ" dirty="0" err="1"/>
              <a:t>bioakumulace</a:t>
            </a:r>
            <a:r>
              <a:rPr lang="cs-CZ" dirty="0"/>
              <a:t>.  K  omezení  znečišťování  povrchových  a  podzemních vod</a:t>
            </a:r>
          </a:p>
          <a:p>
            <a:r>
              <a:rPr lang="cs-CZ" dirty="0"/>
              <a:t>   nebezpečnými  látkami a zvlášť nebezpečnými látkami může vláda přijmout</a:t>
            </a:r>
          </a:p>
          <a:p>
            <a:r>
              <a:rPr lang="cs-CZ" dirty="0"/>
              <a:t>   na návrh Ministerstva životního prostředí Program na snížení znečištění</a:t>
            </a:r>
          </a:p>
          <a:p>
            <a:r>
              <a:rPr lang="cs-CZ" dirty="0"/>
              <a:t>   povrchových  a  podzemních  vod nebezpečnými závadnými látkami a zvlášť</a:t>
            </a:r>
          </a:p>
          <a:p>
            <a:r>
              <a:rPr lang="cs-CZ" dirty="0"/>
              <a:t>   nebezpečnými závadnými látkami</a:t>
            </a:r>
          </a:p>
        </p:txBody>
      </p:sp>
    </p:spTree>
    <p:extLst>
      <p:ext uri="{BB962C8B-B14F-4D97-AF65-F5344CB8AC3E}">
        <p14:creationId xmlns:p14="http://schemas.microsoft.com/office/powerpoint/2010/main" val="23909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191\Desktop\logo_listek__bar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533400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9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368300" y="-1464647"/>
            <a:ext cx="8452172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   (</a:t>
            </a:r>
            <a:r>
              <a:rPr lang="cs-CZ" dirty="0"/>
              <a:t>4) Každý, kdo zachází se zvlášť nebezpečnými látkami nebo nebezpečnými</a:t>
            </a:r>
          </a:p>
          <a:p>
            <a:r>
              <a:rPr lang="cs-CZ" dirty="0"/>
              <a:t>   látkami  nebo  kdo  zachází se závadnými látkami ve větším rozsahu nebo</a:t>
            </a:r>
          </a:p>
          <a:p>
            <a:r>
              <a:rPr lang="cs-CZ" dirty="0"/>
              <a:t>   kdy  zacházení  s  nimi  je  spojeno se zvýšeným nebezpečím, je </a:t>
            </a:r>
            <a:r>
              <a:rPr lang="cs-CZ" b="1" dirty="0"/>
              <a:t>povinen</a:t>
            </a:r>
          </a:p>
          <a:p>
            <a:r>
              <a:rPr lang="cs-CZ" b="1" dirty="0"/>
              <a:t>   učinit   odpovídající   opatření</a:t>
            </a:r>
            <a:r>
              <a:rPr lang="cs-CZ" dirty="0"/>
              <a:t>,  aby  nevnikly  do  povrchových  nebo</a:t>
            </a:r>
          </a:p>
          <a:p>
            <a:r>
              <a:rPr lang="cs-CZ" dirty="0"/>
              <a:t>   podzemních    vod   nebo   do   kanalizací,   které   netvoří   součást</a:t>
            </a:r>
          </a:p>
          <a:p>
            <a:r>
              <a:rPr lang="cs-CZ" dirty="0"/>
              <a:t>   technologického vybavení výrobního zařízení. Je povinen zejména</a:t>
            </a:r>
          </a:p>
          <a:p>
            <a:endParaRPr lang="cs-CZ" dirty="0"/>
          </a:p>
          <a:p>
            <a:r>
              <a:rPr lang="cs-CZ" dirty="0"/>
              <a:t>   a)  umístit  zařízení,  v  němž  se závadné látky používají, zachycují,</a:t>
            </a:r>
          </a:p>
          <a:p>
            <a:r>
              <a:rPr lang="cs-CZ" dirty="0"/>
              <a:t>   skladují,   zpracovávají   nebo  dopravují,  tak,  </a:t>
            </a:r>
            <a:r>
              <a:rPr lang="cs-CZ" b="1" dirty="0"/>
              <a:t>aby  bylo  zabráněno</a:t>
            </a:r>
          </a:p>
          <a:p>
            <a:r>
              <a:rPr lang="cs-CZ" dirty="0"/>
              <a:t>   nežádoucímu  úniku těchto látek do půdy nebo jejich nežádoucímu smísení</a:t>
            </a:r>
          </a:p>
          <a:p>
            <a:r>
              <a:rPr lang="cs-CZ" dirty="0"/>
              <a:t>   s odpadními nebo srážkovými vodami,</a:t>
            </a:r>
          </a:p>
          <a:p>
            <a:endParaRPr lang="cs-CZ" dirty="0"/>
          </a:p>
          <a:p>
            <a:r>
              <a:rPr lang="cs-CZ" dirty="0"/>
              <a:t>   b)  používat  jen  takové  zařízení,  popřípadě způsob při zacházení se</a:t>
            </a:r>
          </a:p>
          <a:p>
            <a:r>
              <a:rPr lang="cs-CZ" dirty="0"/>
              <a:t>   závadnými látkami, které jsou vhodné i z hlediska ochrany jakosti vod,</a:t>
            </a:r>
          </a:p>
          <a:p>
            <a:endParaRPr lang="cs-CZ" dirty="0"/>
          </a:p>
          <a:p>
            <a:r>
              <a:rPr lang="cs-CZ" dirty="0"/>
              <a:t>   c)  </a:t>
            </a:r>
            <a:r>
              <a:rPr lang="cs-CZ" b="1" dirty="0"/>
              <a:t>nejméně  jednou  za  6  měsíců kontrolovat sklady a skládky</a:t>
            </a:r>
            <a:r>
              <a:rPr lang="cs-CZ" dirty="0"/>
              <a:t>, včetně</a:t>
            </a:r>
          </a:p>
          <a:p>
            <a:r>
              <a:rPr lang="cs-CZ" dirty="0"/>
              <a:t>   výstupů jejich kontrolního systému pro zjišťování úniku závadných látek</a:t>
            </a:r>
          </a:p>
          <a:p>
            <a:r>
              <a:rPr lang="cs-CZ" dirty="0"/>
              <a:t>   a   bezodkladně   provádět   jejich  včasné  opravy;  sklady  musí  být</a:t>
            </a:r>
          </a:p>
          <a:p>
            <a:r>
              <a:rPr lang="cs-CZ" dirty="0"/>
              <a:t>   zabezpečeny   nepropustnou  úpravou  proti  úniku  závadných  látek  do</a:t>
            </a:r>
          </a:p>
          <a:p>
            <a:r>
              <a:rPr lang="cs-CZ" dirty="0"/>
              <a:t>   podzemních vod,</a:t>
            </a:r>
          </a:p>
        </p:txBody>
      </p:sp>
    </p:spTree>
    <p:extLst>
      <p:ext uri="{BB962C8B-B14F-4D97-AF65-F5344CB8AC3E}">
        <p14:creationId xmlns:p14="http://schemas.microsoft.com/office/powerpoint/2010/main" val="23909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191\Desktop\logo_listek__bar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533400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9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368300" y="-910649"/>
            <a:ext cx="8308156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   d</a:t>
            </a:r>
            <a:r>
              <a:rPr lang="cs-CZ" dirty="0"/>
              <a:t>)  nejméně jednou </a:t>
            </a:r>
            <a:r>
              <a:rPr lang="cs-CZ" b="1" dirty="0"/>
              <a:t>za 5 let</a:t>
            </a:r>
            <a:r>
              <a:rPr lang="cs-CZ" dirty="0"/>
              <a:t>, pokud není technickou normou nebo výrobcem</a:t>
            </a:r>
          </a:p>
          <a:p>
            <a:r>
              <a:rPr lang="cs-CZ" dirty="0"/>
              <a:t>   stanovena lhůta kratší, prostřednictvím odborně způsobilé osoby zkoušet</a:t>
            </a:r>
          </a:p>
          <a:p>
            <a:r>
              <a:rPr lang="cs-CZ" dirty="0"/>
              <a:t>   </a:t>
            </a:r>
            <a:r>
              <a:rPr lang="cs-CZ" b="1" dirty="0"/>
              <a:t>těsnost  potrubí  nebo  nádrží </a:t>
            </a:r>
            <a:r>
              <a:rPr lang="cs-CZ" dirty="0"/>
              <a:t>určených pro skladování a prostředků pro</a:t>
            </a:r>
          </a:p>
          <a:p>
            <a:r>
              <a:rPr lang="cs-CZ" dirty="0"/>
              <a:t>   dopravu  zvlášť  nebezpečných  látek  a  nebezpečných látek a v případě</a:t>
            </a:r>
          </a:p>
          <a:p>
            <a:r>
              <a:rPr lang="cs-CZ" dirty="0"/>
              <a:t>   zjištění  nedostatků bezodkladně provádět jejich včasné </a:t>
            </a:r>
            <a:r>
              <a:rPr lang="cs-CZ" dirty="0" smtClean="0"/>
              <a:t>opravy</a:t>
            </a:r>
          </a:p>
          <a:p>
            <a:endParaRPr lang="cs-CZ" dirty="0"/>
          </a:p>
          <a:p>
            <a:r>
              <a:rPr lang="cs-CZ" dirty="0"/>
              <a:t>   e)  vybudovat a provozovat odpovídající </a:t>
            </a:r>
            <a:r>
              <a:rPr lang="cs-CZ" b="1" dirty="0"/>
              <a:t>kontrolní systém </a:t>
            </a:r>
            <a:r>
              <a:rPr lang="cs-CZ" dirty="0"/>
              <a:t>pro zjišťování</a:t>
            </a:r>
          </a:p>
          <a:p>
            <a:r>
              <a:rPr lang="cs-CZ" dirty="0"/>
              <a:t>   úniků závadných látek a výstupy z něj předkládat na žádost vodoprávnímu</a:t>
            </a:r>
          </a:p>
          <a:p>
            <a:r>
              <a:rPr lang="cs-CZ" dirty="0"/>
              <a:t>   úřadu nebo České inspekci životního prostředí,</a:t>
            </a:r>
          </a:p>
          <a:p>
            <a:endParaRPr lang="cs-CZ" dirty="0"/>
          </a:p>
          <a:p>
            <a:r>
              <a:rPr lang="cs-CZ" dirty="0"/>
              <a:t>   f)  zajistit, aby </a:t>
            </a:r>
            <a:r>
              <a:rPr lang="cs-CZ" b="1" dirty="0"/>
              <a:t>nově budované stavby </a:t>
            </a:r>
            <a:r>
              <a:rPr lang="cs-CZ" dirty="0"/>
              <a:t>byly zajištěny proti nežádoucímu</a:t>
            </a:r>
          </a:p>
          <a:p>
            <a:r>
              <a:rPr lang="cs-CZ" dirty="0"/>
              <a:t>   úniku těchto látek </a:t>
            </a:r>
            <a:r>
              <a:rPr lang="cs-CZ" b="1" dirty="0"/>
              <a:t>při hašení požáru.</a:t>
            </a:r>
          </a:p>
          <a:p>
            <a:endParaRPr lang="cs-CZ" dirty="0"/>
          </a:p>
          <a:p>
            <a:r>
              <a:rPr lang="cs-CZ" dirty="0"/>
              <a:t>   (5)  Opatření podle odstavce 4 se přiměřeně vztahují </a:t>
            </a:r>
            <a:r>
              <a:rPr lang="cs-CZ" b="1" dirty="0"/>
              <a:t>i na použité obaly</a:t>
            </a:r>
          </a:p>
          <a:p>
            <a:r>
              <a:rPr lang="cs-CZ" dirty="0"/>
              <a:t>   závadných látek.</a:t>
            </a:r>
          </a:p>
          <a:p>
            <a:endParaRPr lang="cs-CZ" dirty="0"/>
          </a:p>
          <a:p>
            <a:r>
              <a:rPr lang="cs-CZ" dirty="0" smtClean="0"/>
              <a:t>(6-13) – individuální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09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191\Desktop\logo_listek__bar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533400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9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520700" y="1142405"/>
            <a:ext cx="840112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/>
              <a:t>	377/2013 </a:t>
            </a:r>
            <a:r>
              <a:rPr lang="cs-CZ" sz="2000" b="1" dirty="0"/>
              <a:t>Sb</a:t>
            </a:r>
            <a:r>
              <a:rPr lang="cs-CZ" sz="2000" b="1" dirty="0" smtClean="0"/>
              <a:t>.   </a:t>
            </a:r>
            <a:r>
              <a:rPr lang="cs-CZ" dirty="0" smtClean="0"/>
              <a:t>VYHLÁŠKA   </a:t>
            </a:r>
            <a:r>
              <a:rPr lang="cs-CZ" dirty="0"/>
              <a:t>ze dne 25. listopadu </a:t>
            </a:r>
            <a:r>
              <a:rPr lang="cs-CZ" dirty="0" smtClean="0"/>
              <a:t>2013  </a:t>
            </a:r>
            <a:r>
              <a:rPr lang="cs-CZ" b="1" dirty="0" smtClean="0"/>
              <a:t>účinnost od 1.1.2014</a:t>
            </a:r>
            <a:endParaRPr lang="cs-CZ" b="1" dirty="0"/>
          </a:p>
          <a:p>
            <a:endParaRPr lang="cs-CZ" dirty="0"/>
          </a:p>
          <a:p>
            <a:r>
              <a:rPr lang="cs-CZ" sz="2400" b="1" dirty="0" smtClean="0"/>
              <a:t>O </a:t>
            </a:r>
            <a:r>
              <a:rPr lang="cs-CZ" sz="2400" b="1" dirty="0"/>
              <a:t>skladování a způsobu používání </a:t>
            </a:r>
            <a:r>
              <a:rPr lang="cs-CZ" sz="2400" b="1" dirty="0" smtClean="0"/>
              <a:t>hnojiv</a:t>
            </a:r>
          </a:p>
          <a:p>
            <a:endParaRPr lang="cs-CZ" dirty="0"/>
          </a:p>
          <a:p>
            <a:r>
              <a:rPr lang="cs-CZ" dirty="0"/>
              <a:t>Tato vyhláška zapracovává příslušný předpis Evropské unie^1) a upravuje</a:t>
            </a:r>
          </a:p>
          <a:p>
            <a:r>
              <a:rPr lang="cs-CZ" dirty="0"/>
              <a:t>   </a:t>
            </a:r>
            <a:r>
              <a:rPr lang="cs-CZ" dirty="0" smtClean="0"/>
              <a:t>způsob</a:t>
            </a:r>
            <a:endParaRPr lang="cs-CZ" dirty="0"/>
          </a:p>
          <a:p>
            <a:r>
              <a:rPr lang="cs-CZ" dirty="0"/>
              <a:t>   a) skladování hnojiv a pomocných látek a kapacitu skladovacích prostor</a:t>
            </a:r>
            <a:r>
              <a:rPr lang="cs-CZ" dirty="0" smtClean="0"/>
              <a:t>,</a:t>
            </a:r>
            <a:endParaRPr lang="cs-CZ" dirty="0"/>
          </a:p>
          <a:p>
            <a:r>
              <a:rPr lang="cs-CZ" dirty="0"/>
              <a:t>   b)  používání  hnojiv  a  pomocných  látek na zemědělské půdě a lesních</a:t>
            </a:r>
          </a:p>
          <a:p>
            <a:r>
              <a:rPr lang="cs-CZ" dirty="0"/>
              <a:t>   pozemcích</a:t>
            </a:r>
            <a:r>
              <a:rPr lang="cs-CZ" dirty="0" smtClean="0"/>
              <a:t>,</a:t>
            </a:r>
            <a:endParaRPr lang="cs-CZ" dirty="0"/>
          </a:p>
          <a:p>
            <a:r>
              <a:rPr lang="cs-CZ" dirty="0"/>
              <a:t>   c) vedení evidence o použití hnojiv, pomocných látek a upravených kalů</a:t>
            </a:r>
            <a:r>
              <a:rPr lang="cs-CZ" dirty="0" smtClean="0"/>
              <a:t>,</a:t>
            </a:r>
            <a:endParaRPr lang="cs-CZ" dirty="0"/>
          </a:p>
          <a:p>
            <a:r>
              <a:rPr lang="cs-CZ" dirty="0"/>
              <a:t>   d) hlášení o používání upravených kalů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68300" y="3271163"/>
            <a:ext cx="8147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cs-CZ" dirty="0"/>
              <a:t>  </a:t>
            </a:r>
            <a:endParaRPr lang="cs-CZ" dirty="0" smtClean="0"/>
          </a:p>
          <a:p>
            <a:r>
              <a:rPr lang="cs-CZ" dirty="0" smtClean="0"/>
              <a:t> </a:t>
            </a:r>
            <a:endParaRPr lang="cs-CZ" dirty="0"/>
          </a:p>
          <a:p>
            <a:r>
              <a:rPr lang="cs-CZ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96932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191\Desktop\logo_listek__bar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533400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9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201751" y="378441"/>
            <a:ext cx="920787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	     </a:t>
            </a:r>
            <a:r>
              <a:rPr lang="cs-CZ" dirty="0"/>
              <a:t>§ </a:t>
            </a:r>
            <a:r>
              <a:rPr lang="cs-CZ" dirty="0" smtClean="0"/>
              <a:t>2 </a:t>
            </a:r>
            <a:r>
              <a:rPr lang="cs-CZ" sz="2000" b="1" dirty="0" smtClean="0"/>
              <a:t>Skladování </a:t>
            </a:r>
            <a:r>
              <a:rPr lang="cs-CZ" sz="2000" b="1" dirty="0"/>
              <a:t>tuhých minerálních hnojiv</a:t>
            </a:r>
            <a:endParaRPr lang="cs-CZ" dirty="0"/>
          </a:p>
          <a:p>
            <a:r>
              <a:rPr lang="cs-CZ" dirty="0"/>
              <a:t>  </a:t>
            </a:r>
            <a:r>
              <a:rPr lang="cs-CZ" dirty="0" smtClean="0"/>
              <a:t> </a:t>
            </a:r>
          </a:p>
          <a:p>
            <a:r>
              <a:rPr lang="cs-CZ" dirty="0"/>
              <a:t> </a:t>
            </a:r>
            <a:r>
              <a:rPr lang="cs-CZ" dirty="0" smtClean="0"/>
              <a:t>  (</a:t>
            </a:r>
            <a:r>
              <a:rPr lang="cs-CZ" dirty="0"/>
              <a:t>1)  Tuhá  minerální  hnojiva se skladují </a:t>
            </a:r>
            <a:r>
              <a:rPr lang="cs-CZ" b="1" dirty="0"/>
              <a:t>ve skladech </a:t>
            </a:r>
            <a:r>
              <a:rPr lang="cs-CZ" dirty="0"/>
              <a:t>jako volně ložená</a:t>
            </a:r>
          </a:p>
          <a:p>
            <a:r>
              <a:rPr lang="cs-CZ" dirty="0"/>
              <a:t>   nebo balená.</a:t>
            </a:r>
          </a:p>
          <a:p>
            <a:r>
              <a:rPr lang="cs-CZ" dirty="0"/>
              <a:t>   (2) Volně ložená minerální hnojiva se skladují</a:t>
            </a:r>
          </a:p>
          <a:p>
            <a:r>
              <a:rPr lang="cs-CZ" dirty="0"/>
              <a:t>   a) </a:t>
            </a:r>
            <a:r>
              <a:rPr lang="cs-CZ" b="1" dirty="0"/>
              <a:t>v hromadách </a:t>
            </a:r>
            <a:r>
              <a:rPr lang="cs-CZ" dirty="0"/>
              <a:t>označených názvem hnojiva do maximální výše 6 m, od sebe</a:t>
            </a:r>
          </a:p>
          <a:p>
            <a:r>
              <a:rPr lang="cs-CZ" dirty="0"/>
              <a:t>   vzdálených minimálně 1 m,</a:t>
            </a:r>
          </a:p>
          <a:p>
            <a:r>
              <a:rPr lang="cs-CZ" dirty="0"/>
              <a:t>   b)  </a:t>
            </a:r>
            <a:r>
              <a:rPr lang="cs-CZ" b="1" dirty="0"/>
              <a:t>v odděleních </a:t>
            </a:r>
            <a:r>
              <a:rPr lang="cs-CZ" dirty="0"/>
              <a:t>označených názvem hnojiva, kde hromady mohou dosahovat</a:t>
            </a:r>
          </a:p>
          <a:p>
            <a:r>
              <a:rPr lang="cs-CZ" dirty="0"/>
              <a:t>   nejvýše po horní hranu přepážky, nebo</a:t>
            </a:r>
          </a:p>
          <a:p>
            <a:r>
              <a:rPr lang="cs-CZ" dirty="0"/>
              <a:t>   c) </a:t>
            </a:r>
            <a:r>
              <a:rPr lang="cs-CZ" b="1" dirty="0"/>
              <a:t>v zásobnících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/>
              <a:t> </a:t>
            </a:r>
            <a:r>
              <a:rPr lang="cs-CZ" dirty="0" smtClean="0"/>
              <a:t>  (</a:t>
            </a:r>
            <a:r>
              <a:rPr lang="cs-CZ" dirty="0"/>
              <a:t>3)  </a:t>
            </a:r>
            <a:r>
              <a:rPr lang="cs-CZ" b="1" dirty="0"/>
              <a:t>Balená  minerální  hnojiva  </a:t>
            </a:r>
            <a:r>
              <a:rPr lang="cs-CZ" dirty="0"/>
              <a:t>se  skladují  pouze  v  obalech k tomu</a:t>
            </a:r>
          </a:p>
          <a:p>
            <a:r>
              <a:rPr lang="cs-CZ" dirty="0"/>
              <a:t>   určených. Do hmotnosti 50 kg se skladují v pytlích uložených na sebe do</a:t>
            </a:r>
          </a:p>
          <a:p>
            <a:r>
              <a:rPr lang="cs-CZ" dirty="0"/>
              <a:t>   výše maximálně 1,5 m. Při uložení pytlů s hnojivy na paletách se palety</a:t>
            </a:r>
          </a:p>
          <a:p>
            <a:r>
              <a:rPr lang="cs-CZ" dirty="0"/>
              <a:t>   mohou  ukládat  maximálně  ve 2 vrstvách. Nad hmotnost 50 kg se hnojiva</a:t>
            </a:r>
          </a:p>
          <a:p>
            <a:r>
              <a:rPr lang="cs-CZ" dirty="0"/>
              <a:t>   skladují  ve  velkoobjemových  vacích  jednotlivě  nebo  maximálně ve 2</a:t>
            </a:r>
          </a:p>
          <a:p>
            <a:r>
              <a:rPr lang="cs-CZ" dirty="0"/>
              <a:t>   vrstvách, pokud výrobce neuvádí jinak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/>
              <a:t>   (4</a:t>
            </a:r>
            <a:r>
              <a:rPr lang="cs-CZ" b="1" dirty="0"/>
              <a:t>)  Nejdéle 1 měsíc se mohou balená tuhá minerální hnojiva skladovat i</a:t>
            </a:r>
          </a:p>
          <a:p>
            <a:r>
              <a:rPr lang="cs-CZ" b="1" dirty="0"/>
              <a:t>   na  volných  zpevněných plochách, přičemž se umístí na palety a ochrání</a:t>
            </a:r>
          </a:p>
          <a:p>
            <a:r>
              <a:rPr lang="cs-CZ" b="1" dirty="0"/>
              <a:t>   před povětrnostními vlivy</a:t>
            </a:r>
            <a:r>
              <a:rPr lang="cs-CZ" b="1" dirty="0" smtClean="0"/>
              <a:t>.</a:t>
            </a:r>
            <a:endParaRPr lang="cs-CZ" dirty="0"/>
          </a:p>
          <a:p>
            <a:r>
              <a:rPr lang="cs-CZ" dirty="0"/>
              <a:t>   (5)  </a:t>
            </a:r>
            <a:r>
              <a:rPr lang="cs-CZ" b="1" dirty="0"/>
              <a:t>Nejdéle 24 měsíců se může vápenaté hnojivo cukrovarská </a:t>
            </a:r>
            <a:r>
              <a:rPr lang="cs-CZ" b="1" dirty="0" err="1"/>
              <a:t>šáma</a:t>
            </a:r>
            <a:r>
              <a:rPr lang="cs-CZ" b="1" dirty="0"/>
              <a:t> uložit</a:t>
            </a:r>
          </a:p>
          <a:p>
            <a:r>
              <a:rPr lang="cs-CZ" b="1" dirty="0"/>
              <a:t>   na zemědělské půdě</a:t>
            </a:r>
            <a:r>
              <a:rPr lang="cs-CZ" b="1" dirty="0" smtClean="0"/>
              <a:t>.</a:t>
            </a:r>
            <a:endParaRPr lang="cs-CZ" dirty="0"/>
          </a:p>
          <a:p>
            <a:r>
              <a:rPr lang="cs-CZ" dirty="0"/>
              <a:t>   (6)  </a:t>
            </a:r>
            <a:r>
              <a:rPr lang="cs-CZ" b="1" dirty="0"/>
              <a:t>Nejdéle 2 měsíce se mohou hnojiva na bázi mletých vápenců dodávaná</a:t>
            </a:r>
          </a:p>
          <a:p>
            <a:r>
              <a:rPr lang="cs-CZ" b="1" dirty="0"/>
              <a:t>   s vlhkostí 2 až 10 % uložit na zemědělské půdě.</a:t>
            </a:r>
          </a:p>
        </p:txBody>
      </p:sp>
    </p:spTree>
    <p:extLst>
      <p:ext uri="{BB962C8B-B14F-4D97-AF65-F5344CB8AC3E}">
        <p14:creationId xmlns:p14="http://schemas.microsoft.com/office/powerpoint/2010/main" val="396932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191\Desktop\logo_listek__bar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533400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9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368300" y="-1326148"/>
            <a:ext cx="83081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/>
              <a:t>	</a:t>
            </a:r>
            <a:r>
              <a:rPr lang="cs-CZ" dirty="0" smtClean="0"/>
              <a:t>  </a:t>
            </a:r>
          </a:p>
          <a:p>
            <a:r>
              <a:rPr lang="cs-CZ" dirty="0"/>
              <a:t>	</a:t>
            </a:r>
            <a:r>
              <a:rPr lang="cs-CZ" dirty="0" smtClean="0"/>
              <a:t> § 3   </a:t>
            </a:r>
            <a:r>
              <a:rPr lang="cs-CZ" b="1" dirty="0" smtClean="0"/>
              <a:t>Skladování </a:t>
            </a:r>
            <a:r>
              <a:rPr lang="cs-CZ" b="1" dirty="0"/>
              <a:t>jednosložkových hnojiv typu dusičnanu </a:t>
            </a:r>
            <a:r>
              <a:rPr lang="cs-CZ" b="1" dirty="0" smtClean="0"/>
              <a:t>amonného</a:t>
            </a:r>
            <a:endParaRPr lang="cs-CZ" dirty="0"/>
          </a:p>
          <a:p>
            <a:r>
              <a:rPr lang="cs-CZ" dirty="0"/>
              <a:t>  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/>
              <a:t>(1)  Jednosložkovými  hnojivy typu dusičnanu amonného se pro účely této</a:t>
            </a:r>
          </a:p>
          <a:p>
            <a:r>
              <a:rPr lang="cs-CZ" dirty="0"/>
              <a:t>   vyhlášky  rozumějí  hnojiva  s  celkovým obsahem obou forem dusíku, jak</a:t>
            </a:r>
          </a:p>
          <a:p>
            <a:r>
              <a:rPr lang="cs-CZ" dirty="0"/>
              <a:t>   dusičnanového tak amonného, vyšším než 28 </a:t>
            </a:r>
            <a:r>
              <a:rPr lang="cs-CZ" dirty="0" smtClean="0"/>
              <a:t>%.</a:t>
            </a:r>
            <a:endParaRPr lang="cs-CZ" dirty="0"/>
          </a:p>
          <a:p>
            <a:r>
              <a:rPr lang="cs-CZ" dirty="0"/>
              <a:t>   (2) Hnojiva uvedená v odstavci 1 se mohou skladovat </a:t>
            </a:r>
            <a:r>
              <a:rPr lang="cs-CZ" dirty="0" smtClean="0"/>
              <a:t>pouze</a:t>
            </a:r>
          </a:p>
          <a:p>
            <a:r>
              <a:rPr lang="cs-CZ" dirty="0" smtClean="0"/>
              <a:t>   </a:t>
            </a:r>
            <a:r>
              <a:rPr lang="cs-CZ" dirty="0"/>
              <a:t>a)  </a:t>
            </a:r>
            <a:r>
              <a:rPr lang="cs-CZ" b="1" dirty="0"/>
              <a:t>ve  skladech</a:t>
            </a:r>
            <a:r>
              <a:rPr lang="cs-CZ" dirty="0"/>
              <a:t>,  odděleně  a  chráněna  před  jakýmkoli  vnosem látek</a:t>
            </a:r>
          </a:p>
          <a:p>
            <a:r>
              <a:rPr lang="cs-CZ" dirty="0"/>
              <a:t>   organického  původu,  zejména  pilin,  slámy,  dřeva,  oleje nebo látek</a:t>
            </a:r>
          </a:p>
          <a:p>
            <a:r>
              <a:rPr lang="cs-CZ" dirty="0"/>
              <a:t>   alkalicky reagujících, zejména vápna a cementu</a:t>
            </a:r>
            <a:r>
              <a:rPr lang="cs-CZ" dirty="0" smtClean="0"/>
              <a:t>,</a:t>
            </a:r>
            <a:endParaRPr lang="cs-CZ" dirty="0"/>
          </a:p>
          <a:p>
            <a:r>
              <a:rPr lang="cs-CZ" dirty="0"/>
              <a:t>   b) </a:t>
            </a:r>
            <a:r>
              <a:rPr lang="cs-CZ" b="1" dirty="0"/>
              <a:t>balená</a:t>
            </a:r>
            <a:r>
              <a:rPr lang="cs-CZ" dirty="0"/>
              <a:t> a v množství maximálně do </a:t>
            </a:r>
            <a:r>
              <a:rPr lang="cs-CZ" b="1" dirty="0"/>
              <a:t>25 tun </a:t>
            </a:r>
            <a:r>
              <a:rPr lang="cs-CZ" dirty="0"/>
              <a:t>v jednom skladě</a:t>
            </a:r>
            <a:r>
              <a:rPr lang="cs-CZ" dirty="0" smtClean="0"/>
              <a:t>,</a:t>
            </a:r>
            <a:endParaRPr lang="cs-CZ" dirty="0"/>
          </a:p>
          <a:p>
            <a:r>
              <a:rPr lang="cs-CZ" dirty="0"/>
              <a:t>   c) tak, aby byla chráněna proti přímému </a:t>
            </a:r>
            <a:r>
              <a:rPr lang="cs-CZ" b="1" dirty="0"/>
              <a:t>slunečnímu záření</a:t>
            </a:r>
            <a:r>
              <a:rPr lang="cs-CZ" dirty="0" smtClean="0"/>
              <a:t>,</a:t>
            </a:r>
            <a:endParaRPr lang="cs-CZ" dirty="0"/>
          </a:p>
          <a:p>
            <a:r>
              <a:rPr lang="cs-CZ" dirty="0"/>
              <a:t>   d)  minimálně ve vzdálenosti </a:t>
            </a:r>
            <a:r>
              <a:rPr lang="cs-CZ" b="1" dirty="0"/>
              <a:t>1 m od zdi a stropu </a:t>
            </a:r>
            <a:r>
              <a:rPr lang="cs-CZ" dirty="0"/>
              <a:t>skladu a minimálně </a:t>
            </a:r>
            <a:r>
              <a:rPr lang="cs-CZ" b="1" dirty="0" smtClean="0"/>
              <a:t>0,5m</a:t>
            </a:r>
            <a:r>
              <a:rPr lang="cs-CZ" dirty="0" smtClean="0"/>
              <a:t> </a:t>
            </a:r>
            <a:r>
              <a:rPr lang="cs-CZ" dirty="0"/>
              <a:t>od tepelného a světelného zdroje </a:t>
            </a:r>
            <a:r>
              <a:rPr lang="cs-CZ" dirty="0" smtClean="0"/>
              <a:t>a</a:t>
            </a:r>
            <a:endParaRPr lang="cs-CZ" dirty="0"/>
          </a:p>
          <a:p>
            <a:r>
              <a:rPr lang="cs-CZ" dirty="0"/>
              <a:t>   e)  za  podmínky,  že  ve  skladě </a:t>
            </a:r>
            <a:r>
              <a:rPr lang="cs-CZ" b="1" dirty="0"/>
              <a:t>rozsypané hnojivo a zbytky obalů </a:t>
            </a:r>
            <a:r>
              <a:rPr lang="cs-CZ" dirty="0"/>
              <a:t>jsou</a:t>
            </a:r>
          </a:p>
          <a:p>
            <a:r>
              <a:rPr lang="cs-CZ" dirty="0"/>
              <a:t>   neprodleně odstraněny mimo skladovací prostor.</a:t>
            </a:r>
          </a:p>
        </p:txBody>
      </p:sp>
    </p:spTree>
    <p:extLst>
      <p:ext uri="{BB962C8B-B14F-4D97-AF65-F5344CB8AC3E}">
        <p14:creationId xmlns:p14="http://schemas.microsoft.com/office/powerpoint/2010/main" val="396932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191\Desktop\logo_listek__bar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533400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9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520700" y="-79653"/>
            <a:ext cx="81557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/>
              <a:t>	</a:t>
            </a:r>
            <a:r>
              <a:rPr lang="cs-CZ" dirty="0" smtClean="0"/>
              <a:t>§ 4 </a:t>
            </a:r>
            <a:r>
              <a:rPr lang="cs-CZ" b="1" dirty="0" smtClean="0"/>
              <a:t>Skladování</a:t>
            </a:r>
            <a:r>
              <a:rPr lang="cs-CZ" dirty="0" smtClean="0"/>
              <a:t> </a:t>
            </a:r>
            <a:r>
              <a:rPr lang="cs-CZ" b="1" dirty="0"/>
              <a:t>kapalných minerálních </a:t>
            </a:r>
            <a:r>
              <a:rPr lang="cs-CZ" b="1" dirty="0" smtClean="0"/>
              <a:t>hnojiv</a:t>
            </a:r>
            <a:endParaRPr lang="cs-CZ" dirty="0"/>
          </a:p>
          <a:p>
            <a:r>
              <a:rPr lang="cs-CZ" dirty="0"/>
              <a:t>  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/>
              <a:t>(1)  Kapalná  minerální  hnojiva  se  skladují  </a:t>
            </a:r>
            <a:r>
              <a:rPr lang="cs-CZ" b="1" dirty="0"/>
              <a:t>v nádržích </a:t>
            </a:r>
            <a:r>
              <a:rPr lang="cs-CZ" dirty="0"/>
              <a:t>k tomu účelu</a:t>
            </a:r>
          </a:p>
          <a:p>
            <a:r>
              <a:rPr lang="cs-CZ" dirty="0"/>
              <a:t>   vybudovaných  a  </a:t>
            </a:r>
            <a:r>
              <a:rPr lang="cs-CZ" b="1" dirty="0"/>
              <a:t>označených</a:t>
            </a:r>
            <a:r>
              <a:rPr lang="cs-CZ" dirty="0"/>
              <a:t>  názvem  skladovaného hnojiva, umístěných v</a:t>
            </a:r>
          </a:p>
          <a:p>
            <a:r>
              <a:rPr lang="cs-CZ" dirty="0"/>
              <a:t>   </a:t>
            </a:r>
            <a:r>
              <a:rPr lang="cs-CZ" b="1" dirty="0"/>
              <a:t>záchytných vanách </a:t>
            </a:r>
            <a:r>
              <a:rPr lang="cs-CZ" dirty="0"/>
              <a:t>o objemu větším, než je objem největší nádrže ve vaně</a:t>
            </a:r>
          </a:p>
          <a:p>
            <a:r>
              <a:rPr lang="cs-CZ" dirty="0"/>
              <a:t>   umístěné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/>
              <a:t>   (2)  Suspenzní  minerální  hnojiva  se  skladují  v nádržích opatřených</a:t>
            </a:r>
          </a:p>
          <a:p>
            <a:r>
              <a:rPr lang="cs-CZ" dirty="0"/>
              <a:t>   účinným </a:t>
            </a:r>
            <a:r>
              <a:rPr lang="cs-CZ" b="1" dirty="0"/>
              <a:t>míchacím zařízením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/>
              <a:t>   (3) </a:t>
            </a:r>
            <a:r>
              <a:rPr lang="cs-CZ" b="1" dirty="0"/>
              <a:t>Balená</a:t>
            </a:r>
            <a:r>
              <a:rPr lang="cs-CZ" dirty="0"/>
              <a:t> kapalná minerální hnojiva se skladují </a:t>
            </a:r>
            <a:r>
              <a:rPr lang="cs-CZ" b="1" dirty="0"/>
              <a:t>ve skladech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/>
              <a:t>   (4) </a:t>
            </a:r>
            <a:r>
              <a:rPr lang="cs-CZ" b="1" dirty="0"/>
              <a:t>Nejdéle 1 měsíc se mohou balená kapalná minerální hnojiva skladovat</a:t>
            </a:r>
          </a:p>
          <a:p>
            <a:r>
              <a:rPr lang="cs-CZ" b="1" dirty="0"/>
              <a:t>   i   na   volných   zpevněných   plochách,   přičemž   se  ochrání  před</a:t>
            </a:r>
          </a:p>
          <a:p>
            <a:r>
              <a:rPr lang="cs-CZ" b="1" dirty="0"/>
              <a:t>   povětrnostními vlivy a maximální objem jednoho balení činí 1 000 litrů.</a:t>
            </a:r>
          </a:p>
        </p:txBody>
      </p:sp>
    </p:spTree>
    <p:extLst>
      <p:ext uri="{BB962C8B-B14F-4D97-AF65-F5344CB8AC3E}">
        <p14:creationId xmlns:p14="http://schemas.microsoft.com/office/powerpoint/2010/main" val="298535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191\Desktop\logo_listek__bar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533400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9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668185" y="-2115616"/>
            <a:ext cx="8136904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cs-CZ" dirty="0" smtClean="0"/>
          </a:p>
          <a:p>
            <a:pPr algn="just"/>
            <a:endParaRPr lang="cs-CZ" dirty="0"/>
          </a:p>
          <a:p>
            <a:pPr algn="just"/>
            <a:endParaRPr lang="cs-CZ" dirty="0" smtClean="0"/>
          </a:p>
          <a:p>
            <a:pPr algn="just"/>
            <a:endParaRPr lang="cs-CZ" dirty="0"/>
          </a:p>
          <a:p>
            <a:pPr algn="just"/>
            <a:endParaRPr lang="cs-CZ" dirty="0" smtClean="0"/>
          </a:p>
          <a:p>
            <a:pPr algn="just"/>
            <a:endParaRPr lang="cs-CZ" dirty="0"/>
          </a:p>
          <a:p>
            <a:pPr algn="just"/>
            <a:endParaRPr lang="cs-CZ" dirty="0" smtClean="0"/>
          </a:p>
          <a:p>
            <a:pPr algn="just"/>
            <a:endParaRPr lang="cs-CZ" dirty="0"/>
          </a:p>
          <a:p>
            <a:pPr algn="just"/>
            <a:endParaRPr lang="cs-CZ" dirty="0" smtClean="0"/>
          </a:p>
          <a:p>
            <a:pPr algn="just"/>
            <a:endParaRPr lang="cs-CZ" dirty="0"/>
          </a:p>
          <a:p>
            <a:pPr algn="just"/>
            <a:r>
              <a:rPr lang="cs-CZ" dirty="0" smtClean="0"/>
              <a:t>             § 5     </a:t>
            </a:r>
            <a:r>
              <a:rPr lang="cs-CZ" b="1" dirty="0"/>
              <a:t>Skladování organických a </a:t>
            </a:r>
            <a:r>
              <a:rPr lang="cs-CZ" b="1" dirty="0" err="1"/>
              <a:t>organominerálních</a:t>
            </a:r>
            <a:r>
              <a:rPr lang="cs-CZ" b="1" dirty="0"/>
              <a:t> hnojiv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   (1)   Kapalná   organická  a  </a:t>
            </a:r>
            <a:r>
              <a:rPr lang="cs-CZ" dirty="0" err="1"/>
              <a:t>organominerální</a:t>
            </a:r>
            <a:r>
              <a:rPr lang="cs-CZ" dirty="0"/>
              <a:t>  hnojiva  se  skladují  v</a:t>
            </a:r>
          </a:p>
          <a:p>
            <a:pPr algn="just"/>
            <a:r>
              <a:rPr lang="cs-CZ" dirty="0"/>
              <a:t>   nepropustných  nadzemních, </a:t>
            </a:r>
            <a:r>
              <a:rPr lang="cs-CZ" dirty="0" smtClean="0"/>
              <a:t> </a:t>
            </a:r>
            <a:r>
              <a:rPr lang="cs-CZ" dirty="0"/>
              <a:t>částečně zapuštěných nádržích nebo</a:t>
            </a:r>
          </a:p>
          <a:p>
            <a:pPr algn="just"/>
            <a:r>
              <a:rPr lang="cs-CZ" dirty="0"/>
              <a:t>   v  zemních  jímkách.  Při  provozu  jímek  a  nádrží  se zamezí přítoku</a:t>
            </a:r>
          </a:p>
          <a:p>
            <a:pPr algn="just"/>
            <a:r>
              <a:rPr lang="cs-CZ" dirty="0"/>
              <a:t>   povrchových  nebo  srážkových  vod  do  jímky nebo nádrže, pokud není v</a:t>
            </a:r>
          </a:p>
          <a:p>
            <a:pPr algn="just"/>
            <a:r>
              <a:rPr lang="cs-CZ" dirty="0"/>
              <a:t>   kolaudačním rozhodnutí nebo kolaudačním souhlasu uvedeno jinak</a:t>
            </a:r>
            <a:r>
              <a:rPr lang="cs-CZ" dirty="0" smtClean="0"/>
              <a:t>.</a:t>
            </a:r>
            <a:endParaRPr lang="cs-CZ" dirty="0"/>
          </a:p>
          <a:p>
            <a:pPr algn="just"/>
            <a:r>
              <a:rPr lang="cs-CZ" dirty="0"/>
              <a:t>   (2)  Volně  ložená tuhá organická a </a:t>
            </a:r>
            <a:r>
              <a:rPr lang="cs-CZ" dirty="0" err="1"/>
              <a:t>organominerální</a:t>
            </a:r>
            <a:r>
              <a:rPr lang="cs-CZ" dirty="0"/>
              <a:t> hnojiva se skladují</a:t>
            </a:r>
          </a:p>
          <a:p>
            <a:pPr algn="just"/>
            <a:r>
              <a:rPr lang="cs-CZ" dirty="0"/>
              <a:t>   ve  stavbách  zabezpečených stejným způsobem jako stavby pro skladování</a:t>
            </a:r>
          </a:p>
          <a:p>
            <a:pPr algn="just"/>
            <a:r>
              <a:rPr lang="cs-CZ" dirty="0"/>
              <a:t>   tuhých   statkových   hnojiv  s  vyloučením  přítoku  povrchových  nebo</a:t>
            </a:r>
          </a:p>
          <a:p>
            <a:pPr algn="just"/>
            <a:r>
              <a:rPr lang="cs-CZ" dirty="0"/>
              <a:t>   srážkových  vod, jejichž součástí je sběrná jímka tekutého podílu, nebo</a:t>
            </a:r>
          </a:p>
          <a:p>
            <a:pPr algn="just"/>
            <a:r>
              <a:rPr lang="cs-CZ" dirty="0"/>
              <a:t>   způsobem uvedeným v § 2 odst. 2 ve skladech</a:t>
            </a:r>
            <a:r>
              <a:rPr lang="cs-CZ" dirty="0" smtClean="0"/>
              <a:t>.</a:t>
            </a:r>
            <a:endParaRPr lang="cs-CZ" dirty="0"/>
          </a:p>
          <a:p>
            <a:pPr algn="just"/>
            <a:r>
              <a:rPr lang="cs-CZ" dirty="0"/>
              <a:t>   (3)  Balená  tuhá  organická  a  </a:t>
            </a:r>
            <a:r>
              <a:rPr lang="cs-CZ" dirty="0" err="1"/>
              <a:t>organominerální</a:t>
            </a:r>
            <a:r>
              <a:rPr lang="cs-CZ" dirty="0"/>
              <a:t> hnojiva se skladují ve</a:t>
            </a:r>
          </a:p>
          <a:p>
            <a:pPr algn="just"/>
            <a:r>
              <a:rPr lang="cs-CZ" dirty="0"/>
              <a:t>   skladech způsobem uvedeným v § 2 odst. 3</a:t>
            </a:r>
            <a:r>
              <a:rPr lang="cs-CZ" dirty="0" smtClean="0"/>
              <a:t>.</a:t>
            </a:r>
            <a:endParaRPr lang="cs-CZ" dirty="0"/>
          </a:p>
          <a:p>
            <a:pPr algn="just"/>
            <a:r>
              <a:rPr lang="cs-CZ" dirty="0"/>
              <a:t>   (4)  Nejdéle  </a:t>
            </a:r>
            <a:r>
              <a:rPr lang="cs-CZ" b="1" dirty="0"/>
              <a:t>1  měsíc  </a:t>
            </a:r>
            <a:r>
              <a:rPr lang="cs-CZ" dirty="0"/>
              <a:t>se  mohou  balená tuhá nebo kapalná organická a</a:t>
            </a:r>
          </a:p>
          <a:p>
            <a:pPr algn="just"/>
            <a:r>
              <a:rPr lang="cs-CZ" dirty="0"/>
              <a:t>   </a:t>
            </a:r>
            <a:r>
              <a:rPr lang="cs-CZ" dirty="0" err="1"/>
              <a:t>organominerální</a:t>
            </a:r>
            <a:r>
              <a:rPr lang="cs-CZ" dirty="0"/>
              <a:t>  hnojiva  skladovat  i  na volných zpevněných plochách,</a:t>
            </a:r>
          </a:p>
          <a:p>
            <a:pPr algn="just"/>
            <a:r>
              <a:rPr lang="cs-CZ" dirty="0"/>
              <a:t>   přičemž se umístí </a:t>
            </a:r>
            <a:r>
              <a:rPr lang="cs-CZ" b="1" dirty="0"/>
              <a:t>na palety</a:t>
            </a:r>
            <a:r>
              <a:rPr lang="cs-CZ" dirty="0"/>
              <a:t> a ochrání před </a:t>
            </a:r>
            <a:r>
              <a:rPr lang="cs-CZ" b="1" dirty="0"/>
              <a:t>povětrnostními vlivy</a:t>
            </a:r>
            <a:r>
              <a:rPr lang="cs-CZ" dirty="0" smtClean="0"/>
              <a:t>.</a:t>
            </a:r>
            <a:endParaRPr lang="cs-CZ" dirty="0"/>
          </a:p>
          <a:p>
            <a:pPr algn="just"/>
            <a:r>
              <a:rPr lang="cs-CZ" dirty="0"/>
              <a:t>   (5)  </a:t>
            </a:r>
            <a:r>
              <a:rPr lang="cs-CZ" b="1" dirty="0"/>
              <a:t>Tuhé  organické  hnojivo kompost </a:t>
            </a:r>
            <a:r>
              <a:rPr lang="cs-CZ" dirty="0"/>
              <a:t>může být před použitím uloženo na</a:t>
            </a:r>
          </a:p>
          <a:p>
            <a:pPr algn="just"/>
            <a:r>
              <a:rPr lang="cs-CZ" dirty="0"/>
              <a:t>   zemědělské  půdě nejdéle </a:t>
            </a:r>
            <a:r>
              <a:rPr lang="cs-CZ" b="1" dirty="0"/>
              <a:t>24 měsíců, na místech vhodných k jeho uložení,</a:t>
            </a:r>
          </a:p>
          <a:p>
            <a:pPr algn="just"/>
            <a:r>
              <a:rPr lang="cs-CZ" b="1" dirty="0"/>
              <a:t>   schválených v havarijním plánu</a:t>
            </a:r>
            <a:r>
              <a:rPr lang="cs-CZ" dirty="0"/>
              <a:t>^2</a:t>
            </a:r>
            <a:r>
              <a:rPr lang="cs-CZ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8045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191\Desktop\logo_listek__bar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533400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9" descr="https://portal.mze.cz/ssl/web/file/279802/logo_cely_nazev_barva.pn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215900" y="-675456"/>
            <a:ext cx="9279880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           </a:t>
            </a:r>
          </a:p>
          <a:p>
            <a:r>
              <a:rPr lang="cs-CZ" dirty="0"/>
              <a:t> </a:t>
            </a:r>
            <a:r>
              <a:rPr lang="cs-CZ" dirty="0" smtClean="0"/>
              <a:t>        </a:t>
            </a:r>
          </a:p>
          <a:p>
            <a:endParaRPr lang="cs-CZ" dirty="0"/>
          </a:p>
          <a:p>
            <a:r>
              <a:rPr lang="cs-CZ" sz="2000" dirty="0" smtClean="0"/>
              <a:t>      </a:t>
            </a:r>
          </a:p>
          <a:p>
            <a:r>
              <a:rPr lang="cs-CZ" sz="2000" dirty="0" smtClean="0"/>
              <a:t>	  § 6   </a:t>
            </a:r>
            <a:r>
              <a:rPr lang="cs-CZ" sz="2000" b="1" dirty="0"/>
              <a:t>Skladování statkových hnojiv</a:t>
            </a:r>
          </a:p>
          <a:p>
            <a:endParaRPr lang="cs-CZ" sz="2000" dirty="0"/>
          </a:p>
          <a:p>
            <a:r>
              <a:rPr lang="cs-CZ" sz="2000" dirty="0"/>
              <a:t>   (1) Tuhá statková hnojiva se skladují </a:t>
            </a:r>
            <a:r>
              <a:rPr lang="cs-CZ" sz="2000" b="1" dirty="0"/>
              <a:t>ve stavbách </a:t>
            </a:r>
            <a:r>
              <a:rPr lang="cs-CZ" sz="2000" dirty="0"/>
              <a:t>pro skladování tuhých</a:t>
            </a:r>
          </a:p>
          <a:p>
            <a:r>
              <a:rPr lang="cs-CZ" sz="2000" dirty="0"/>
              <a:t>   statkových hnojiv s vyloučením přítoku povrchových nebo srážkových vod.</a:t>
            </a:r>
          </a:p>
          <a:p>
            <a:r>
              <a:rPr lang="cs-CZ" sz="2000" dirty="0"/>
              <a:t>   Součástí  těchto staveb musí být </a:t>
            </a:r>
            <a:r>
              <a:rPr lang="cs-CZ" sz="2000" b="1" dirty="0"/>
              <a:t>sběrná jímka </a:t>
            </a:r>
            <a:r>
              <a:rPr lang="cs-CZ" sz="2000" dirty="0"/>
              <a:t>tekutého podílu. Kapacita</a:t>
            </a:r>
          </a:p>
          <a:p>
            <a:r>
              <a:rPr lang="cs-CZ" sz="2000" dirty="0"/>
              <a:t>   skladovacích prostor pro tuhá statková hnojiva odpovídá jejich skutečné</a:t>
            </a:r>
          </a:p>
          <a:p>
            <a:r>
              <a:rPr lang="cs-CZ" sz="2000" dirty="0"/>
              <a:t>   produkci </a:t>
            </a:r>
            <a:r>
              <a:rPr lang="cs-CZ" sz="2000" b="1" dirty="0"/>
              <a:t>za 6 měsíců</a:t>
            </a:r>
            <a:r>
              <a:rPr lang="cs-CZ" sz="2000" dirty="0"/>
              <a:t>. Toto neplatí při </a:t>
            </a:r>
            <a:r>
              <a:rPr lang="cs-CZ" sz="2000" b="1" dirty="0"/>
              <a:t>uložení tuhých statkových hnojiv</a:t>
            </a:r>
          </a:p>
          <a:p>
            <a:r>
              <a:rPr lang="cs-CZ" sz="2000" b="1" dirty="0"/>
              <a:t>   na  zemědělské  půdě před jejich použitím</a:t>
            </a:r>
            <a:r>
              <a:rPr lang="cs-CZ" sz="2000" dirty="0"/>
              <a:t>. </a:t>
            </a:r>
            <a:endParaRPr lang="cs-CZ" sz="2000" dirty="0" smtClean="0"/>
          </a:p>
          <a:p>
            <a:r>
              <a:rPr lang="cs-CZ" sz="2000" dirty="0"/>
              <a:t> </a:t>
            </a:r>
            <a:r>
              <a:rPr lang="cs-CZ" sz="2000" dirty="0" smtClean="0"/>
              <a:t>  Na </a:t>
            </a:r>
            <a:r>
              <a:rPr lang="cs-CZ" sz="2000" dirty="0"/>
              <a:t>zemědělské půdě mohou </a:t>
            </a:r>
            <a:r>
              <a:rPr lang="cs-CZ" sz="2000" dirty="0" smtClean="0"/>
              <a:t>být  </a:t>
            </a:r>
            <a:r>
              <a:rPr lang="cs-CZ" sz="2000" dirty="0"/>
              <a:t>tuhá  statková hnojiva uložena </a:t>
            </a:r>
            <a:endParaRPr lang="cs-CZ" sz="2000" dirty="0" smtClean="0"/>
          </a:p>
          <a:p>
            <a:r>
              <a:rPr lang="cs-CZ" sz="2000" dirty="0"/>
              <a:t> </a:t>
            </a:r>
            <a:r>
              <a:rPr lang="cs-CZ" sz="2000" dirty="0" smtClean="0"/>
              <a:t>  nejdéle  </a:t>
            </a:r>
            <a:r>
              <a:rPr lang="cs-CZ" sz="2000" b="1" dirty="0" smtClean="0"/>
              <a:t>24 </a:t>
            </a:r>
            <a:r>
              <a:rPr lang="cs-CZ" sz="2000" b="1" dirty="0"/>
              <a:t>měsíců</a:t>
            </a:r>
            <a:r>
              <a:rPr lang="cs-CZ" sz="2000" dirty="0"/>
              <a:t>, na místech vhodných </a:t>
            </a:r>
            <a:r>
              <a:rPr lang="cs-CZ" sz="2000" dirty="0" smtClean="0"/>
              <a:t>k </a:t>
            </a:r>
            <a:r>
              <a:rPr lang="cs-CZ" sz="2000" dirty="0"/>
              <a:t>jejich uložení, schválených v </a:t>
            </a:r>
            <a:endParaRPr lang="cs-CZ" sz="2000" dirty="0" smtClean="0"/>
          </a:p>
          <a:p>
            <a:r>
              <a:rPr lang="cs-CZ" sz="2000" dirty="0" smtClean="0"/>
              <a:t>   </a:t>
            </a:r>
            <a:r>
              <a:rPr lang="cs-CZ" sz="2000" b="1" i="1" dirty="0" smtClean="0"/>
              <a:t>havarijním </a:t>
            </a:r>
            <a:r>
              <a:rPr lang="cs-CZ" sz="2000" b="1" i="1" dirty="0"/>
              <a:t>plánu</a:t>
            </a:r>
            <a:r>
              <a:rPr lang="cs-CZ" sz="2000" dirty="0" smtClean="0"/>
              <a:t>.</a:t>
            </a:r>
          </a:p>
          <a:p>
            <a:endParaRPr lang="cs-CZ" sz="2000" dirty="0"/>
          </a:p>
          <a:p>
            <a:r>
              <a:rPr lang="cs-CZ" sz="2000" dirty="0"/>
              <a:t>(2)  </a:t>
            </a:r>
            <a:r>
              <a:rPr lang="cs-CZ" sz="2000" b="1" dirty="0"/>
              <a:t>Tekutá  statková  hnojiva  </a:t>
            </a:r>
            <a:r>
              <a:rPr lang="cs-CZ" sz="2000" dirty="0"/>
              <a:t>se  skladují  v nepropustných </a:t>
            </a:r>
            <a:r>
              <a:rPr lang="cs-CZ" sz="2000" b="1" dirty="0"/>
              <a:t>nádržích,</a:t>
            </a:r>
          </a:p>
          <a:p>
            <a:r>
              <a:rPr lang="cs-CZ" sz="2000" dirty="0"/>
              <a:t>   </a:t>
            </a:r>
            <a:r>
              <a:rPr lang="cs-CZ" sz="2000" b="1" dirty="0"/>
              <a:t>jímkách  nebo  podroštových  prostorech  </a:t>
            </a:r>
            <a:r>
              <a:rPr lang="cs-CZ" sz="2000" dirty="0"/>
              <a:t>ve  stájích.  Jímky  a nádrže,</a:t>
            </a:r>
          </a:p>
          <a:p>
            <a:r>
              <a:rPr lang="cs-CZ" sz="2000" dirty="0"/>
              <a:t>   popřípadě podroštové prostory ve stájích odpovídají kapacitně minimálně</a:t>
            </a:r>
          </a:p>
          <a:p>
            <a:r>
              <a:rPr lang="cs-CZ" sz="2000" dirty="0"/>
              <a:t>   </a:t>
            </a:r>
            <a:r>
              <a:rPr lang="cs-CZ" sz="2000" b="1" dirty="0"/>
              <a:t>čtyřměsíční  předpokládané produkci kejdy </a:t>
            </a:r>
            <a:r>
              <a:rPr lang="cs-CZ" sz="2000" dirty="0"/>
              <a:t>nebo jejího tekutého podílu a</a:t>
            </a:r>
          </a:p>
          <a:p>
            <a:r>
              <a:rPr lang="cs-CZ" sz="2000" dirty="0"/>
              <a:t>   minimálně  </a:t>
            </a:r>
            <a:r>
              <a:rPr lang="cs-CZ" sz="2000" b="1" dirty="0"/>
              <a:t>tříměsíční předpokládané produkci močůvky a hnojůvky</a:t>
            </a:r>
            <a:r>
              <a:rPr lang="cs-CZ" sz="2000" dirty="0"/>
              <a:t>, a to v</a:t>
            </a:r>
          </a:p>
          <a:p>
            <a:r>
              <a:rPr lang="cs-CZ" sz="2000" dirty="0"/>
              <a:t>   závislosti  na  klimatických  a  povětrnostních podmínkách regionu. Při</a:t>
            </a:r>
          </a:p>
          <a:p>
            <a:r>
              <a:rPr lang="cs-CZ" sz="2000" dirty="0"/>
              <a:t>   provozu  jímek  a  nádrží se </a:t>
            </a:r>
            <a:r>
              <a:rPr lang="cs-CZ" sz="2000" b="1" dirty="0"/>
              <a:t>zamezí přítoku </a:t>
            </a:r>
            <a:r>
              <a:rPr lang="cs-CZ" sz="2000" dirty="0"/>
              <a:t>povrchových nebo srážkových</a:t>
            </a:r>
          </a:p>
          <a:p>
            <a:r>
              <a:rPr lang="cs-CZ" sz="2000" dirty="0"/>
              <a:t>   vod  do  jímky  nebo  nádrže,  </a:t>
            </a:r>
            <a:r>
              <a:rPr lang="cs-CZ" sz="2000" b="1" dirty="0"/>
              <a:t>pokud není v kolaudačním rozhodnutí nebo</a:t>
            </a:r>
          </a:p>
          <a:p>
            <a:r>
              <a:rPr lang="cs-CZ" sz="2000" b="1" dirty="0"/>
              <a:t>   kolaudačním souhlasu uvedeno jinak.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8045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</TotalTime>
  <Words>2498</Words>
  <Application>Microsoft Office PowerPoint</Application>
  <PresentationFormat>Předvádění na obrazovce (4:3)</PresentationFormat>
  <Paragraphs>520</Paragraphs>
  <Slides>33</Slides>
  <Notes>33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6" baseType="lpstr">
      <vt:lpstr>Arial</vt:lpstr>
      <vt:lpstr>Calibri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Josef Frejlach</dc:creator>
  <cp:lastModifiedBy>Houdkova</cp:lastModifiedBy>
  <cp:revision>94</cp:revision>
  <cp:lastPrinted>2014-07-21T11:36:29Z</cp:lastPrinted>
  <dcterms:created xsi:type="dcterms:W3CDTF">2014-03-04T08:14:43Z</dcterms:created>
  <dcterms:modified xsi:type="dcterms:W3CDTF">2014-07-21T12:35:07Z</dcterms:modified>
</cp:coreProperties>
</file>