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8" r:id="rId2"/>
    <p:sldId id="262" r:id="rId3"/>
    <p:sldId id="263" r:id="rId4"/>
    <p:sldId id="264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31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406429E2-0A9B-4FCD-86AF-EB3B96A6A9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6074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E8E3ED1E-4AB5-42AE-8899-5EB77F66BA4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4028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371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272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684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344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011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8306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5048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2222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8043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0485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342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71052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5725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1872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22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5918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3656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7521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604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614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0569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11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1990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8430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3194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8113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607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9791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007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768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71577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7422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000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0317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6285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929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851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396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419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3843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705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A4AF-8B18-4841-B5D7-0BAD27050027}" type="datetime1">
              <a:rPr lang="cs-CZ" smtClean="0"/>
              <a:t>21. 7. 2014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D53E-3B89-4A66-8B4B-3119EC3BE0F9}" type="datetime1">
              <a:rPr lang="cs-CZ" smtClean="0"/>
              <a:t>21. 7. 2014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2A06-3B33-4531-94A3-A1017E01580F}" type="datetime1">
              <a:rPr lang="cs-CZ" smtClean="0"/>
              <a:t>21. 7. 2014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C323-E8DA-446C-AECE-EE35283F355B}" type="datetime1">
              <a:rPr lang="cs-CZ" smtClean="0"/>
              <a:t>21. 7. 2014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EC27-CAFF-485B-9338-2F3CC25903B0}" type="datetime1">
              <a:rPr lang="cs-CZ" smtClean="0"/>
              <a:t>21. 7. 2014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92F18-55CA-43F4-8AFA-555119A31F37}" type="datetime1">
              <a:rPr lang="cs-CZ" smtClean="0"/>
              <a:t>21. 7. 2014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B89D-F5D4-4CF5-BED4-204BA54BBF7A}" type="datetime1">
              <a:rPr lang="cs-CZ" smtClean="0"/>
              <a:t>21. 7. 2014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0834-BD7F-4770-827B-A57C32C9AA06}" type="datetime1">
              <a:rPr lang="cs-CZ" smtClean="0"/>
              <a:t>21. 7. 2014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0BC6-8D5B-4FE3-9124-8D6ECD369BFD}" type="datetime1">
              <a:rPr lang="cs-CZ" smtClean="0"/>
              <a:t>21. 7. 2014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8148-BD25-4DCC-A06D-1A0587995628}" type="datetime1">
              <a:rPr lang="cs-CZ" smtClean="0"/>
              <a:t>21. 7. 2014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758-2530-44FC-AFB4-38F34E3C0494}" type="datetime1">
              <a:rPr lang="cs-CZ" smtClean="0"/>
              <a:t>21. 7. 2014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AF345-2CCF-4350-8113-FA48FBF3D343}" type="datetime1">
              <a:rPr lang="cs-CZ" smtClean="0"/>
              <a:t>21. 7. 2014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7394" y="1700808"/>
            <a:ext cx="7481516" cy="1143000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podmíněnosti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Compliance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v praxi </a:t>
            </a:r>
            <a:endParaRPr lang="cs-CZ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Obrázek 1" descr="PRVEU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796" y="5428463"/>
            <a:ext cx="6408712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545704" y="4653136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/>
              <a:t>Název </a:t>
            </a:r>
            <a:r>
              <a:rPr lang="cs-CZ" sz="1400" dirty="0"/>
              <a:t>projektu:</a:t>
            </a:r>
            <a:r>
              <a:rPr lang="cs-CZ" sz="1400" b="1" cap="all" dirty="0"/>
              <a:t> Vzdělávání zemědělských podnikatelů v systému </a:t>
            </a:r>
            <a:r>
              <a:rPr lang="cs-CZ" sz="1400" b="1" cap="all" dirty="0" err="1"/>
              <a:t>Cross</a:t>
            </a:r>
            <a:r>
              <a:rPr lang="cs-CZ" sz="1400" b="1" cap="all" dirty="0"/>
              <a:t> </a:t>
            </a:r>
            <a:r>
              <a:rPr lang="cs-CZ" sz="1400" b="1" cap="all" dirty="0" err="1"/>
              <a:t>Compliance</a:t>
            </a:r>
            <a:r>
              <a:rPr lang="cs-CZ" sz="1400" b="1" cap="all" dirty="0"/>
              <a:t> v ČR 2012</a:t>
            </a:r>
            <a:endParaRPr lang="cs-CZ" sz="1400" dirty="0"/>
          </a:p>
          <a:p>
            <a:pPr algn="ctr"/>
            <a:r>
              <a:rPr lang="cs-CZ" sz="1400" dirty="0" err="1"/>
              <a:t>Reg.č</a:t>
            </a:r>
            <a:r>
              <a:rPr lang="cs-CZ" sz="1400" dirty="0"/>
              <a:t>. projektu: 12/015/1310b/231/000168</a:t>
            </a:r>
          </a:p>
          <a:p>
            <a:pPr algn="ctr"/>
            <a:r>
              <a:rPr lang="cs-CZ" sz="1400" dirty="0"/>
              <a:t>Financováno z Programu rozvoje venkova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580112" y="3861048"/>
            <a:ext cx="3168352" cy="529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/>
              <a:t>Lektor: </a:t>
            </a:r>
            <a:r>
              <a:rPr lang="cs-CZ" sz="1800" dirty="0" smtClean="0"/>
              <a:t>MVDr. Alice BOKOVÁ</a:t>
            </a: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4 až odst. 6 směrnice Rady 98/58/ES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6 Směrnice Rady 2008/119/ES </a:t>
            </a:r>
            <a:r>
              <a:rPr lang="cs-C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(sloučeno s telaty)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11 odst. 2 a § 12 odst. 4 zákona č. 246/1992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268760"/>
            <a:ext cx="799288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Jsou zvířata s příznaky onemocnění nebo zranění bezodkladně ošetřena, chovatel vede záznamy o těchto lékařských ošetřeních a o počtu uhynulých zvířat?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7 směrnice Rady 98/58/ES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12a odst. 1 zákona č. 246/1992 Sb., ve znění pozdějších předpisů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1c písm. f)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268760"/>
            <a:ext cx="799288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Není omezena volnost pohybu zvířat s ohledem na jejich druh, a  které by vedlo k jejich poškození?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18 až 21 směrnice Rady 98/58/ES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§ 5 odst. 1 písm. e) zákona č. 166/1999 Sb., ve znění pozdějších předpisů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§ 12a odst. 1 a 2, § 9 odst. 1 písm. d) a e) zákona č. 246/1992 Sb., ve znění pozdějších předpisů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c), § 3 odst. 15 písm. a), § 9 odst. 3 vyhlášky č. 208/2004 Sb., ve znění pozdějších předpisů</a:t>
            </a:r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467544" y="908720"/>
            <a:ext cx="7992888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Nepoužívají se způsoby chovu, které by měly za následek poškození zdraví zvířat, nejsou podávány léčivé přípravky a další látky v rozporu s právními předpisy a pravidly pro jejich používání a nejsou prováděny úpravy vzhledu zvířat v rozporu s platnými předpisy? 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10 směrnice Rady 98/58/ES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1b odst. 1 vyhlášky č. 208/2004 Sb., ve znění pozdějších předpisů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340768"/>
            <a:ext cx="799288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Umožňují stavby a ustájení zvířat dodržení mikroklimatických podmínek?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11 směrnice Rady 98/58/ES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3, 5 Směrnice Rady 2008/119/ES </a:t>
            </a:r>
            <a:r>
              <a:rPr lang="cs-C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(sloučeno s telaty)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9 odst. 1 písm. c) zákona č. 246/1992 Sb., ve znění pozdějších předpisů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24744"/>
            <a:ext cx="799288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ve stájích zajištěno přirozené nebo umělé osvětlení, tak aby zvířata nebyla držena ve tmě?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8 a 9 směrnice Rady 98/58/ES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1 směrnice Rady 2008/119/ES </a:t>
            </a:r>
            <a:r>
              <a:rPr lang="cs-C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(sloučeno s telaty)</a:t>
            </a:r>
          </a:p>
          <a:p>
            <a:endParaRPr lang="cs-CZ" sz="1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1b odst. 6 vyhlášky č. 208/2004 Sb., ve znění pozdějších předpisů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24744"/>
            <a:ext cx="799288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materiál použitý k ustájení zvířat snadno čistitelný a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dezinfikovatelný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a nemá ostré okraje a výčnělky, o které by se zvířata mohla poranit?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12 směrnice Rady 98/58/ES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12a odst. 4 zákona č. 246/1992 Sb., ve znění pozdějších předpisů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1c písm. c) vyhlášky č. 208/2004 Sb., ve znění pozdějších předpisů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24744"/>
            <a:ext cx="799288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poskytována hospodářským zvířatům, která nejsou chována v budovách, přiměřená ochrana podle potřeby před nepříznivými povětrnostními podmínkami, predátory a riziky ohrožujícími jejich zdraví?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13 směrnice Rady 98/58/ES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2 až 4 Směrnice Rady 2008/119/ES </a:t>
            </a:r>
            <a:r>
              <a:rPr lang="cs-C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(sloučeno s telaty)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12a odst. 3 zákona č. 246/1992 Sb., ve znění pozdějších předpisů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1b odst. 2 vyhlášky č. 208/2004 Sb., ve znění pozdějších předpisů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24744"/>
            <a:ext cx="799288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Jsou 1x denně kontrolována veškerá dispoziční, technická a provozní řešení stájí, v případě nuceného větrání i větrací a poplašný systém?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14 až 16 směrnice Rady 98/58/ES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12b písm. a) </a:t>
            </a:r>
            <a:r>
              <a:rPr lang="cs-CZ" sz="18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 b) zákona č. 246/1992 Sb., ve znění pozdějších předpisů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24744"/>
            <a:ext cx="799288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Dostávají zvířata v intervalech odpovídajících jejich fyziologickým potřebám dostatečné množství nezávadné potravy a napájecí vody?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17 směrnice Rady 98/58/ES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9 směrnice Rady 2008/119/ES </a:t>
            </a:r>
            <a:r>
              <a:rPr lang="cs-C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(sloučeno s telaty)</a:t>
            </a:r>
          </a:p>
          <a:p>
            <a:pPr>
              <a:buNone/>
            </a:pPr>
            <a:endParaRPr lang="cs-CZ" sz="1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12b písm. c) zákona č. 246/1992 Sb., ve znění pozdějších předpisů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24744"/>
            <a:ext cx="799288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u napájecích a krmných systémů zajištěno omezení znečištění vody a krmiv?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12568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200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000" b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Cross Compliance</a:t>
            </a:r>
            <a:endParaRPr lang="cs-CZ" sz="2000" b="1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cs-CZ" sz="1800" smtClean="0">
                <a:latin typeface="Arial" pitchFamily="34" charset="0"/>
                <a:cs typeface="Arial" pitchFamily="34" charset="0"/>
              </a:rPr>
              <a:t>překlad -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800" smtClean="0">
                <a:latin typeface="Arial" pitchFamily="34" charset="0"/>
                <a:cs typeface="Arial" pitchFamily="34" charset="0"/>
              </a:rPr>
              <a:t>Kontrola podmíněnosti</a:t>
            </a:r>
          </a:p>
          <a:p>
            <a:pPr algn="just"/>
            <a:r>
              <a:rPr lang="cs-CZ" sz="1800" smtClean="0">
                <a:latin typeface="Arial" pitchFamily="34" charset="0"/>
                <a:cs typeface="Arial" pitchFamily="34" charset="0"/>
              </a:rPr>
              <a:t>používané ekvivalenty „křížová shoda“ či „křížové plnění“</a:t>
            </a:r>
          </a:p>
          <a:p>
            <a:pPr algn="just">
              <a:buNone/>
            </a:pPr>
            <a:endParaRPr lang="cs-CZ" sz="200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2000" b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Kontrola podmíněnosti</a:t>
            </a:r>
          </a:p>
          <a:p>
            <a:pPr algn="just"/>
            <a:r>
              <a:rPr lang="cs-CZ" sz="1800" smtClean="0">
                <a:latin typeface="Arial" pitchFamily="34" charset="0"/>
                <a:cs typeface="Arial" pitchFamily="34" charset="0"/>
              </a:rPr>
              <a:t>poskytováni přímých </a:t>
            </a:r>
            <a:r>
              <a:rPr lang="pl-PL" sz="1800" smtClean="0">
                <a:latin typeface="Arial" pitchFamily="34" charset="0"/>
                <a:cs typeface="Arial" pitchFamily="34" charset="0"/>
              </a:rPr>
              <a:t>plateb a podpor je </a:t>
            </a:r>
            <a:r>
              <a:rPr lang="cs-CZ" sz="1800" smtClean="0">
                <a:latin typeface="Arial" pitchFamily="34" charset="0"/>
                <a:cs typeface="Arial" pitchFamily="34" charset="0"/>
              </a:rPr>
              <a:t>„podmíněno“ dodržováním vybraných legislativních předpisů</a:t>
            </a:r>
          </a:p>
          <a:p>
            <a:pPr algn="just">
              <a:buNone/>
            </a:pPr>
            <a:endParaRPr lang="cs-CZ" sz="200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2000" b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Analýza rizik</a:t>
            </a:r>
          </a:p>
          <a:p>
            <a:pPr algn="just"/>
            <a:r>
              <a:rPr lang="cs-CZ" sz="1800" smtClean="0">
                <a:latin typeface="Arial" pitchFamily="34" charset="0"/>
                <a:cs typeface="Arial" pitchFamily="34" charset="0"/>
              </a:rPr>
              <a:t>část procesu výběru zemědělského subjektu ke kontrole, založena na vyhodnocení rizik</a:t>
            </a:r>
            <a:endParaRPr lang="cs-CZ" sz="20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/>
          </a:bodyPr>
          <a:lstStyle/>
          <a:p>
            <a:r>
              <a:rPr lang="cs-CZ" sz="40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Vysvětlení pojmů…</a:t>
            </a: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2706" name="Picture 2" descr="http://nd04.jxs.cz/778/163/eee45bcf55_73297321_o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04664"/>
            <a:ext cx="139651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Požadavky pro ochranu telat</a:t>
            </a:r>
            <a:endParaRPr lang="cs-CZ" dirty="0"/>
          </a:p>
        </p:txBody>
      </p:sp>
      <p:pic>
        <p:nvPicPr>
          <p:cNvPr id="4" name="Picture 6" descr="http://vf.veganska-asociace.cz/foto/pruv/12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3500" y="1647031"/>
            <a:ext cx="6477000" cy="4432300"/>
          </a:xfrm>
          <a:prstGeom prst="rect">
            <a:avLst/>
          </a:prstGeom>
          <a:noFill/>
          <a:effectLst>
            <a:outerShdw blurRad="50800" dist="38100" dir="2700000" sx="102000" sy="102000" algn="tl" rotWithShape="0">
              <a:schemeClr val="bg2">
                <a:lumMod val="50000"/>
                <a:alpha val="40000"/>
              </a:schemeClr>
            </a:outerShdw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vychází ze směrnice Rady 2008/119/ES, kterou se stanoví minimální požadavky pro ochranu telat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Týkají se:</a:t>
            </a:r>
          </a:p>
          <a:p>
            <a:r>
              <a:rPr lang="cs-CZ" sz="1800" b="1" dirty="0" smtClean="0">
                <a:latin typeface="Arial" pitchFamily="34" charset="0"/>
                <a:cs typeface="Arial" pitchFamily="34" charset="0"/>
              </a:rPr>
              <a:t>kontrola onemocnění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(každodenní kontrola telat)</a:t>
            </a:r>
          </a:p>
          <a:p>
            <a:r>
              <a:rPr lang="cs-CZ" sz="1800" b="1" dirty="0" smtClean="0">
                <a:latin typeface="Arial" pitchFamily="34" charset="0"/>
                <a:cs typeface="Arial" pitchFamily="34" charset="0"/>
              </a:rPr>
              <a:t>způsob chovu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(uvazování, náhubek, rozměry kotců)</a:t>
            </a:r>
          </a:p>
          <a:p>
            <a:r>
              <a:rPr lang="cs-CZ" sz="1800" b="1" dirty="0" smtClean="0">
                <a:latin typeface="Arial" pitchFamily="34" charset="0"/>
                <a:cs typeface="Arial" pitchFamily="34" charset="0"/>
              </a:rPr>
              <a:t>požadavky na ustájení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(podlahy, ustájení)</a:t>
            </a:r>
          </a:p>
          <a:p>
            <a:r>
              <a:rPr lang="cs-CZ" sz="1800" b="1" dirty="0" smtClean="0">
                <a:latin typeface="Arial" pitchFamily="34" charset="0"/>
                <a:cs typeface="Arial" pitchFamily="34" charset="0"/>
              </a:rPr>
              <a:t>krmivo a napájení pro telata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(příjem mleziva, obsah železa a vlákniny, voda)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    Snaha </a:t>
            </a:r>
            <a:r>
              <a:rPr lang="cs-CZ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minimalizovat počet kontrolních požadavků                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sloučení kontrolovaných bodů týkajících se ochrany telat s kontrolovanými body vycházejících ze směrnice Rady 98/58/ES, o ochraně zvířat chovaných pro hospodářské účely </a:t>
            </a:r>
          </a:p>
          <a:p>
            <a:pPr algn="just">
              <a:buNone/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(např. držení telat ve tmě, kontrola automatických a mechanických zařízení, bezodkladné ošetření při poranění, dezinfekce a čištění stájí, krmných a napájecích zařízení)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Požadavky pro ochranu telat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6516216" y="4221088"/>
            <a:ext cx="100811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0178" name="Picture 2" descr="http://www.koniny.ic.cz/petice/index_image38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700808"/>
            <a:ext cx="2430539" cy="1760498"/>
          </a:xfrm>
          <a:prstGeom prst="rect">
            <a:avLst/>
          </a:prstGeom>
          <a:noFill/>
          <a:effectLst>
            <a:outerShdw blurRad="50800" dist="38100" dir="2700000" sx="102000" sy="102000" algn="tl" rotWithShape="0">
              <a:schemeClr val="bg2">
                <a:lumMod val="50000"/>
                <a:alpha val="4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6 směrnice Rady (ES) 2008/119/ES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 odst. 4 zákona č. 246/1992 Sb., ve znění pozdějších předpisů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l), vyhlášky č. 208/2004 Sb., ve znění pozdějších předpisů</a:t>
            </a:r>
          </a:p>
          <a:p>
            <a:pPr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Jsou telata ve stájích kontrolována alespoň dvakrát denně, a telata chovaná venku alespoň jednou denně 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8 a 11 směrnice Rady 2008/119/ES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12a odst. 1 zákona č. 246/1992 Sb., ve znění pozdějších předpisů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b) a c) vyhlášky č. 208/2004 Sb., ve znění pozdějších předpisů</a:t>
            </a:r>
            <a:endParaRPr lang="cs-CZ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dodržen zákaz uvazování telat, s výjimkou skupinového ustájení po dobu krmení nejdéle (1 hodinu) a zákaz používání náhubku u telat?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článek 3 odst. 1 směrnice Rady  2008/119/ES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f) vyhlášky č. 208/2004 Sb., ve znění pozdějších předpisů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Odpovídají rozměry individuálního kotce pro telata stanoveným požadavkům a kotce mají stěny s otvory, které umožňují vizuální a hmatový kontakt mezi telaty?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3 odst. 1 a článek 4 příloha I odst. 7 směrnice Rady 2008/119/ES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g) a h)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zajištěno, že telata starší 8 týdnů nejsou držena v individuálním kotci a vyměřený prostor pro každé tele při chovu ve skupinách odpovídá stanoveným požadavkům?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10 směrnice Rady 2008/119/ES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12a odst. 1 zákona č. 246/1992 Sb., ve znění pozdějších předpisů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1b odst. 4 a § 2 odst. 1 písm. n)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Jsou podlahy hladké, (nikoliv však kluzké), vytváří pevný, rovný a stabilní povrch a prostor pro ustájení telat je pohodlný, čistý a s řádným odtokem?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15 směrnice Rady 2008/119/ES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a)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Dostávají telata po narození co nejdříve mlezivo, nejdéle však do 6 hod?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11 a 12 směrnice Rady 2008/119/ES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2 odst. 1 písm. d) a e)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Je zajištěno krmení, které obsahuje stanovené množství vlákniny a železa, nejméně dvakrát denně a všechna telata ve skupině mají přístup ke krmivu?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13 směrnice Rady 2008/119/ES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12b písm. b) zákona č. 246/1992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Mají telata starší dvou týdnů přístup k dostatečnému množství napájecí vody, případně jiných nápojů?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d04.jxs.cz/778/163/eee45bcf55_73297321_o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260648"/>
            <a:ext cx="1326692" cy="1368151"/>
          </a:xfrm>
          <a:prstGeom prst="rect">
            <a:avLst/>
          </a:prstGeom>
          <a:noFill/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628800"/>
            <a:ext cx="7859216" cy="43784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Kontrolní orgán</a:t>
            </a:r>
          </a:p>
          <a:p>
            <a:pPr algn="just"/>
            <a:r>
              <a:rPr lang="cs-CZ" sz="1800" dirty="0" smtClean="0">
                <a:latin typeface="Arial" pitchFamily="34" charset="0"/>
                <a:cs typeface="Arial" pitchFamily="34" charset="0"/>
              </a:rPr>
              <a:t>organizace oprávněna ke Kontrole podmíněnosti – v oblasti dobrých životních podmínek zvířat je Státní veterinární správa</a:t>
            </a:r>
          </a:p>
          <a:p>
            <a:pPr algn="just">
              <a:buNone/>
            </a:pP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Kontrolovaný požadavek</a:t>
            </a:r>
          </a:p>
          <a:p>
            <a:pPr algn="just"/>
            <a:r>
              <a:rPr lang="cs-CZ" sz="1800" dirty="0" smtClean="0">
                <a:latin typeface="Arial" pitchFamily="34" charset="0"/>
                <a:cs typeface="Arial" pitchFamily="34" charset="0"/>
              </a:rPr>
              <a:t>vybraná základní povinnost vyplývající z právních předpisů, které je třeba v rámci CC dodržovat</a:t>
            </a:r>
          </a:p>
          <a:p>
            <a:pPr algn="just"/>
            <a:r>
              <a:rPr lang="cs-CZ" sz="1800" dirty="0" smtClean="0">
                <a:latin typeface="Arial" pitchFamily="34" charset="0"/>
                <a:cs typeface="Arial" pitchFamily="34" charset="0"/>
              </a:rPr>
              <a:t>kontrolované požadavky jsou formulovány </a:t>
            </a:r>
            <a:r>
              <a:rPr lang="pl-PL" sz="1800" dirty="0" smtClean="0">
                <a:latin typeface="Arial" pitchFamily="34" charset="0"/>
                <a:cs typeface="Arial" pitchFamily="34" charset="0"/>
              </a:rPr>
              <a:t>do jednoduchých otázek, na které je v případě </a:t>
            </a:r>
            <a:r>
              <a:rPr lang="cs-CZ" sz="1800" dirty="0" smtClean="0">
                <a:latin typeface="Arial" pitchFamily="34" charset="0"/>
                <a:cs typeface="Arial" pitchFamily="34" charset="0"/>
              </a:rPr>
              <a:t>shody možno odpovědět ANO s následným popisem</a:t>
            </a:r>
          </a:p>
          <a:p>
            <a:pPr algn="just"/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Povinné požadavky na hospodaření (SMR)</a:t>
            </a:r>
          </a:p>
          <a:p>
            <a:pPr algn="just"/>
            <a:r>
              <a:rPr lang="cs-CZ" sz="1800" dirty="0" smtClean="0">
                <a:latin typeface="Arial" pitchFamily="34" charset="0"/>
                <a:cs typeface="Arial" pitchFamily="34" charset="0"/>
              </a:rPr>
              <a:t>požadavky, které jsou uvedené ve vybraných článcích směrnic z oblasti </a:t>
            </a:r>
            <a:r>
              <a:rPr lang="pl-PL" sz="1800" dirty="0" smtClean="0">
                <a:latin typeface="Arial" pitchFamily="34" charset="0"/>
                <a:cs typeface="Arial" pitchFamily="34" charset="0"/>
              </a:rPr>
              <a:t>Dobrých životních podmínek zvířat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Vysvětlení pojmů…</a:t>
            </a: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Požadavky pro ochranu prasat</a:t>
            </a:r>
            <a:endParaRPr lang="cs-CZ" dirty="0"/>
          </a:p>
        </p:txBody>
      </p:sp>
      <p:pic>
        <p:nvPicPr>
          <p:cNvPr id="4" name="Picture 2" descr="http://spilderberg.files.wordpress.com/2011/05/prasat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412776"/>
            <a:ext cx="6840760" cy="4896544"/>
          </a:xfrm>
          <a:prstGeom prst="rect">
            <a:avLst/>
          </a:prstGeom>
          <a:noFill/>
          <a:effectLst>
            <a:outerShdw blurRad="50800" dist="50800" dir="5280000" sx="107000" sy="107000" algn="ctr" rotWithShape="0">
              <a:schemeClr val="accent1">
                <a:lumMod val="60000"/>
                <a:lumOff val="40000"/>
              </a:schemeClr>
            </a:outerShdw>
          </a:effec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vychází ze směrnice Rady 2008/120/ES ze dne 18. prosince 2008, kterou se stanoví minimální požadavky pro ochranu prasat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400"/>
              </a:spcAft>
              <a:buNone/>
            </a:pPr>
            <a:r>
              <a:rPr lang="cs-CZ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Týkají se:</a:t>
            </a:r>
          </a:p>
          <a:p>
            <a:pPr>
              <a:spcAft>
                <a:spcPts val="400"/>
              </a:spcAft>
            </a:pPr>
            <a:r>
              <a:rPr lang="cs-CZ" sz="1800" b="1" dirty="0" smtClean="0">
                <a:latin typeface="Arial" pitchFamily="34" charset="0"/>
                <a:cs typeface="Arial" pitchFamily="34" charset="0"/>
              </a:rPr>
              <a:t>obecné požadavky pro prasata </a:t>
            </a:r>
          </a:p>
          <a:p>
            <a:pPr>
              <a:spcAft>
                <a:spcPts val="400"/>
              </a:spcAft>
              <a:buNone/>
            </a:pPr>
            <a:r>
              <a:rPr lang="cs-CZ" sz="18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(kotec, podlahová plocha, rošty, krmivo, voda, vláknina)</a:t>
            </a:r>
          </a:p>
          <a:p>
            <a:pPr>
              <a:spcAft>
                <a:spcPts val="400"/>
              </a:spcAft>
            </a:pPr>
            <a:r>
              <a:rPr lang="cs-CZ" sz="1800" b="1" dirty="0" smtClean="0">
                <a:latin typeface="Arial" pitchFamily="34" charset="0"/>
                <a:cs typeface="Arial" pitchFamily="34" charset="0"/>
              </a:rPr>
              <a:t>požadavky pro prasnice a prasničky </a:t>
            </a:r>
          </a:p>
          <a:p>
            <a:pPr>
              <a:spcAft>
                <a:spcPts val="400"/>
              </a:spcAft>
              <a:buNone/>
            </a:pPr>
            <a:r>
              <a:rPr lang="cs-CZ" sz="18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1400" dirty="0" smtClean="0">
                <a:latin typeface="Arial" pitchFamily="34" charset="0"/>
                <a:cs typeface="Arial" pitchFamily="34" charset="0"/>
              </a:rPr>
              <a:t>(vazné ustájení, postroje, skupinové ustájení)</a:t>
            </a:r>
          </a:p>
          <a:p>
            <a:pPr>
              <a:spcAft>
                <a:spcPts val="400"/>
              </a:spcAft>
            </a:pPr>
            <a:r>
              <a:rPr lang="cs-CZ" sz="1800" b="1" dirty="0" smtClean="0">
                <a:latin typeface="Arial" pitchFamily="34" charset="0"/>
                <a:cs typeface="Arial" pitchFamily="34" charset="0"/>
              </a:rPr>
              <a:t>chovní </a:t>
            </a:r>
            <a:r>
              <a:rPr lang="cs-CZ" sz="1800" b="1" dirty="0" err="1" smtClean="0">
                <a:latin typeface="Arial" pitchFamily="34" charset="0"/>
                <a:cs typeface="Arial" pitchFamily="34" charset="0"/>
              </a:rPr>
              <a:t>běhouni</a:t>
            </a:r>
            <a:r>
              <a:rPr lang="cs-CZ" sz="1800" b="1" dirty="0" smtClean="0">
                <a:latin typeface="Arial" pitchFamily="34" charset="0"/>
                <a:cs typeface="Arial" pitchFamily="34" charset="0"/>
              </a:rPr>
              <a:t> a prasata ve výkrmu </a:t>
            </a:r>
          </a:p>
          <a:p>
            <a:pPr>
              <a:spcAft>
                <a:spcPts val="400"/>
              </a:spcAft>
              <a:buNone/>
            </a:pPr>
            <a:r>
              <a:rPr lang="cs-CZ" sz="1400" dirty="0" smtClean="0">
                <a:latin typeface="Arial" pitchFamily="34" charset="0"/>
                <a:cs typeface="Arial" pitchFamily="34" charset="0"/>
              </a:rPr>
              <a:t>     (hladina hluku, intenzita světla, podlahy,  ustájení)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1800" dirty="0" smtClean="0">
                <a:latin typeface="Arial" pitchFamily="34" charset="0"/>
                <a:cs typeface="Arial" pitchFamily="34" charset="0"/>
              </a:rPr>
              <a:t>    </a:t>
            </a:r>
            <a:endParaRPr lang="cs-CZ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Požadavky pro ochranu prasat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endParaRPr lang="cs-CZ" dirty="0"/>
          </a:p>
        </p:txBody>
      </p:sp>
      <p:pic>
        <p:nvPicPr>
          <p:cNvPr id="28674" name="Picture 2" descr="http://www.doces.cz/fotky/prasa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92896"/>
            <a:ext cx="3024336" cy="3024336"/>
          </a:xfrm>
          <a:prstGeom prst="rect">
            <a:avLst/>
          </a:prstGeom>
          <a:noFill/>
          <a:effectLst>
            <a:outerShdw blurRad="50800" dist="38100" dir="2700000" sx="102000" sy="102000" algn="tl" rotWithShape="0">
              <a:schemeClr val="accent1">
                <a:lumMod val="75000"/>
                <a:alpha val="4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článek 3 odst. 8 směrnice Rady 2008/120/ES</a:t>
            </a: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5 vyhlášky č. 208/2004 Sb., ve znění pozdějších předpisů</a:t>
            </a:r>
            <a:endParaRPr lang="cs-CZ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Jsou prasata agresivní, napadená, poraněná nebo nemocná ustájena dočasně v samostatných kotcích, kde se mohou snadno otočit?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článek 3 odst. 1 a 2 směrnice Rady 2008/120/ES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1b odst. 4, § 3 odst. 2 a 3 a odst. 4  písm. c) a d)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kontrolovaný požadavek</a:t>
            </a:r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Odpovídá využitelná volná podlahová plocha pro každou skupinu prasat a roštové podlahy stanoveným požadavkům?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3 odst. 5 a článek 4 příloha I odst. 4 směrnice Rady 2008/120/ES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9, odst. 15 písm. d)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kontrolovaný požadavek</a:t>
            </a:r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Je prasatům zajištěn trvalý přístup k materiálu, který jim umožňuje etologické aktivity?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3 odst. 6 a 7 a článek 4 příloha I odst. 6 a 7 směrnice Rady 2008/120/ES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10 a 11, odst. 15 písm. e) a f)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Dostávají prasata alespoň 1x denně krmivo a mají stálý přístup k napájecí vodě a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zaprahlé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prasnice a prasničky dostatečné množství vlákniny?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článek 3 odst. 3 směrnice Rady 2008/120/ES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15 písm. a)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Nepoužívá se vazné ustájení prasnic nebo prasniček nebo postroje pro jejich uvazování?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pl-PL" sz="1800" dirty="0" smtClean="0">
                <a:latin typeface="Arial" pitchFamily="34" charset="0"/>
                <a:cs typeface="Arial" pitchFamily="34" charset="0"/>
              </a:rPr>
              <a:t>článek 3 odst. 4 směrnice Rady 2008/120/ES</a:t>
            </a: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15 písm. b) a c)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Jsou prasnice a prasničky ustájeny v období 4 týdny po zapuštění až do doby 1 týden před porodem ve skupinách a kotec, ve kterém je skupina chována, odpovídá stanoveným požadavkům?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1 a 2 směrnice Rady 2008/120/ES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6 a 7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Jsou prasata chována v prostředí, kde hladina hluku a intenzita světla odpovídá stanoveným požadavkům?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AutoShape 2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0" name="AutoShape 4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2" name="AutoShape 6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5 směrnice Rady 2008/120/ES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4 písm. a)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340768"/>
            <a:ext cx="799288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Jsou podlahy hladké, (nikoliv však kluzké), aby se předešlo poranění prasat?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AutoShape 2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0" name="AutoShape 4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2" name="AutoShape 6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http://www.kontrola-nemocnych.biz/images/zakon_im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16632"/>
            <a:ext cx="2057400" cy="1885950"/>
          </a:xfrm>
          <a:prstGeom prst="rect">
            <a:avLst/>
          </a:prstGeom>
          <a:noFill/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1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EVROPSKÁ LEGISLATIVA</a:t>
            </a:r>
          </a:p>
          <a:p>
            <a:pPr algn="just">
              <a:buNone/>
            </a:pPr>
            <a:endParaRPr lang="pl-PL" sz="12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sz="1200" b="1" dirty="0" smtClean="0">
                <a:latin typeface="Arial" pitchFamily="34" charset="0"/>
                <a:cs typeface="Arial" pitchFamily="34" charset="0"/>
              </a:rPr>
              <a:t>Nařízení Rady (ES) č. 73/2009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, kterým se stanoví společná pravidla </a:t>
            </a:r>
            <a:r>
              <a:rPr lang="pl-PL" sz="1200" dirty="0" smtClean="0">
                <a:latin typeface="Arial" pitchFamily="34" charset="0"/>
                <a:cs typeface="Arial" pitchFamily="34" charset="0"/>
              </a:rPr>
              <a:t>pro režimy přimých podpor v rámci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společné zemědělské politiky a kterým se zavádějí některé režimy podpor pro zemědělce</a:t>
            </a:r>
          </a:p>
          <a:p>
            <a:pPr algn="just">
              <a:lnSpc>
                <a:spcPct val="150000"/>
              </a:lnSpc>
            </a:pPr>
            <a:r>
              <a:rPr lang="de-DE" sz="1200" b="1" dirty="0" err="1" smtClean="0">
                <a:latin typeface="Arial" pitchFamily="34" charset="0"/>
                <a:cs typeface="Arial" pitchFamily="34" charset="0"/>
              </a:rPr>
              <a:t>Nařízení</a:t>
            </a: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1200" b="1" dirty="0" err="1" smtClean="0">
                <a:latin typeface="Arial" pitchFamily="34" charset="0"/>
                <a:cs typeface="Arial" pitchFamily="34" charset="0"/>
              </a:rPr>
              <a:t>Komise</a:t>
            </a: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 (ES) č. 1122/2009</a:t>
            </a:r>
            <a:r>
              <a:rPr lang="pl-PL" sz="1200" dirty="0" smtClean="0">
                <a:latin typeface="Arial" pitchFamily="34" charset="0"/>
                <a:cs typeface="Arial" pitchFamily="34" charset="0"/>
              </a:rPr>
              <a:t>, kterým se stanoví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prováděcí pravidla k nařízení Rady (ES) č. 73/2009</a:t>
            </a:r>
          </a:p>
          <a:p>
            <a:pPr algn="just">
              <a:lnSpc>
                <a:spcPct val="150000"/>
              </a:lnSpc>
            </a:pPr>
            <a:r>
              <a:rPr lang="pl-PL" sz="1200" b="1" dirty="0" smtClean="0">
                <a:latin typeface="Arial" pitchFamily="34" charset="0"/>
                <a:cs typeface="Arial" pitchFamily="34" charset="0"/>
              </a:rPr>
              <a:t>Nařízení Rady (ES) č. 1698/2005,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o podpoře pro rozvoj venkova z Evropského zemědělského fondu pro rozvoj venkova </a:t>
            </a:r>
          </a:p>
          <a:p>
            <a:pPr algn="just">
              <a:lnSpc>
                <a:spcPct val="150000"/>
              </a:lnSpc>
            </a:pPr>
            <a:r>
              <a:rPr lang="de-DE" sz="1200" b="1" dirty="0" err="1" smtClean="0">
                <a:latin typeface="Arial" pitchFamily="34" charset="0"/>
                <a:cs typeface="Arial" pitchFamily="34" charset="0"/>
              </a:rPr>
              <a:t>Nařízení</a:t>
            </a: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1200" b="1" dirty="0" err="1" smtClean="0">
                <a:latin typeface="Arial" pitchFamily="34" charset="0"/>
                <a:cs typeface="Arial" pitchFamily="34" charset="0"/>
              </a:rPr>
              <a:t>Komise</a:t>
            </a:r>
            <a:r>
              <a:rPr lang="de-DE" sz="1200" b="1" dirty="0" smtClean="0">
                <a:latin typeface="Arial" pitchFamily="34" charset="0"/>
                <a:cs typeface="Arial" pitchFamily="34" charset="0"/>
              </a:rPr>
              <a:t> (ES) č. 65/2011</a:t>
            </a:r>
            <a:r>
              <a:rPr lang="pl-PL" sz="1200" dirty="0" smtClean="0">
                <a:latin typeface="Arial" pitchFamily="34" charset="0"/>
                <a:cs typeface="Arial" pitchFamily="34" charset="0"/>
              </a:rPr>
              <a:t>, kterým se stanoví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prováděcí pravidla k nařízení Rady (ES) </a:t>
            </a:r>
            <a:r>
              <a:rPr lang="pl-PL" sz="1200" dirty="0" smtClean="0">
                <a:latin typeface="Arial" pitchFamily="34" charset="0"/>
                <a:cs typeface="Arial" pitchFamily="34" charset="0"/>
              </a:rPr>
              <a:t>č. 1698/2005, pokud jde o prováděni kontrolních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postupů a podmíněnosti s ohledem </a:t>
            </a:r>
            <a:r>
              <a:rPr lang="pl-PL" sz="1200" dirty="0" smtClean="0">
                <a:latin typeface="Arial" pitchFamily="34" charset="0"/>
                <a:cs typeface="Arial" pitchFamily="34" charset="0"/>
              </a:rPr>
              <a:t>na opatřeni na podporu rozvoje venkova.</a:t>
            </a:r>
          </a:p>
          <a:p>
            <a:pPr algn="just"/>
            <a:endParaRPr lang="pl-PL" sz="12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cs-CZ" sz="18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NÁRODNÍ LEGISLATIVA</a:t>
            </a:r>
          </a:p>
          <a:p>
            <a:pPr algn="just">
              <a:buNone/>
            </a:pPr>
            <a:endParaRPr lang="cs-CZ" sz="12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it-IT" sz="1200" b="1" dirty="0" smtClean="0">
                <a:latin typeface="Arial" pitchFamily="34" charset="0"/>
                <a:cs typeface="Arial" pitchFamily="34" charset="0"/>
              </a:rPr>
              <a:t>Nařízení vlády č. 479/2009 Sb., </a:t>
            </a:r>
            <a:r>
              <a:rPr lang="it-IT" sz="1200" dirty="0" smtClean="0">
                <a:latin typeface="Arial" pitchFamily="34" charset="0"/>
                <a:cs typeface="Arial" pitchFamily="34" charset="0"/>
              </a:rPr>
              <a:t>o stanoven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í důsledků porušení podmíněnosti poskytování </a:t>
            </a:r>
            <a:r>
              <a:rPr lang="pl-PL" sz="1200" dirty="0" smtClean="0">
                <a:latin typeface="Arial" pitchFamily="34" charset="0"/>
                <a:cs typeface="Arial" pitchFamily="34" charset="0"/>
              </a:rPr>
              <a:t>některých podpor, v platném znění</a:t>
            </a:r>
          </a:p>
          <a:p>
            <a:pPr algn="just">
              <a:lnSpc>
                <a:spcPct val="150000"/>
              </a:lnSpc>
            </a:pP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Nařízení vlády č. 480/2009 Sb.,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kterým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 smtClean="0">
                <a:latin typeface="Arial" pitchFamily="34" charset="0"/>
                <a:cs typeface="Arial" pitchFamily="34" charset="0"/>
              </a:rPr>
              <a:t>se mění některá nařízení vlády v souvislosti s přijetím nařízení vlády o stanovení důsledků porušení podmíněnosti poskytováni některých podpor, v platném zněni</a:t>
            </a:r>
            <a:endParaRPr lang="cs-CZ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 právních předpisech…</a:t>
            </a: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I odst. 3 směrnice Rady 2008/120/ES</a:t>
            </a:r>
          </a:p>
          <a:p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3 odst. 8 vyhlášky č. 208/2004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467544" y="1196752"/>
            <a:ext cx="799288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Zajišťuje ustájení pro prasata fyzicky a tepelně pohodlný a čistý prostor, vybavený odtokem, tak aby prasata mohla uléhat, vstávat a odpočívat a vidět na ostatní prasata?</a:t>
            </a: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AutoShape 2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0" name="AutoShape 4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2" name="AutoShape 6" descr="data:image/jpeg;base64,/9j/4AAQSkZJRgABAQAAAQABAAD/2wCEAAkGBhQSDhQUEhQUFRIVFRgaGRgYFRoXHRsfFxweGBocFSAcHCgeGBsjGxgdIi8iJScrLC4sHR8xQTwqNSYvLykBCQoKDgwOGg8PGjUlHyUtMC8vLyosLDQ0NSo1MS8qNTUuNCwsLi8tLDU1NTQsLCksLCwsNCwpLC8pLCkpLCwqLP/AABEIAFsAeAMBIgACEQEDEQH/xAAcAAEAAwADAQEAAAAAAAAAAAAABQYHAQMEAgj/xAA8EAACAAQDBgUABwYHAQAAAAABAgADBBEFEiEGBzFBUWETIjJxgRRCUpGSocEjYnKCsdEWM1ODorLCFf/EABsBAAICAwEAAAAAAAAAAAAAAAADAgYBBAUH/8QAMhEAAQMBBgMGBAcAAAAAAAAAAQACAxEEBSExQVEScZETIoHB0fAyQmHhFBUkYoKhsf/aAAwDAQACEQMRAD8A3GIPaba+RQr+1JaYRdZa+o99dFXue/GO7afaFKOmaa2relFvbMxBsOw0uTyAMZhshhz4jiZm1HnVD4ky/A6/s0t9m44dFPz0LLZA9jppMGN/s7BSA1Ku2C4dUVtqitZpco6y6VCygDkZ50aZcfVNhzI1yrbZcsKAFAAGgAFgPaInaXaiTRSs803Y+lARmb2vwA5k6D5EeTApdXUftqpjJRtUp08pA4gzmIzliPqjKOoubLqva5w7SlBp9t+fU1WKaqxxX9rtsZdDLFxnnN6Jd7X/AHmNjlXvbU6DtOVFQqIzuQqKCzE8AALknsAIwDHsberqXnvpm9K/ZUelfcDj3Jjeuyw/i5aO+EZ+iy0VVlw3erUrPDT8jySfMqplKjn4Zvc242a9+HeNclzAyhlNwQCCOYOoIj83RrG7HatZkhaWYQJsoWTX1oOFu6jS3QA+3Svi7WRNEsLaAZ+vqpPGqvcIQispaQhCBCQhCBCQhCBCx3ehjZnV3hD0U4tx4u1ix+BlH39YteyJl4fgoqJg1dfFa3Fs+ksD3XKB7xl7g1VWbHWonmxBBsJszQg88qsNedovu9muySqemTRdXIHRLKg9rkn+QfNongqyz2JuuJ99UwjIKM2SppmJYq1RP1SUQ5H1RqfCljsLE8Pq3Ora3XavbQUzrTyFE2smEBU1yrm4F7W97AjS50AvEZsjOWhwI1DC7NmmkdSTkQG3KwUX6RGbr8PNRUz6ycc7hsoJH13GZz2spUC3AEjlGjOGyvfKR3Gd1o3Og8zqsHdejbhptPh1p85plTUESzY5UVfW4lqLACyhcxFzccL2jMouO9TEPExAIDdZMsC3RnOZre4yA/wxTosNzQ9nZg45uxU2jBIsuzezX0mjmTJJKVMmccpGmfyK4FwQVbXRuXDhwjMCwRql2AOWXLUvMe17AXNgObGxt7E8ouu6uVajmE+ppvm6XEtF0+6E3vawyOkZ7zSK+IOB5jRDjgvVsxvGKH6PiAMqauniMMo/3eSH970njpz0FWuLjhFWxrZ6TVJaavmA8rjRl9j07G4ityXrcJ9FqmiBuV4MgPG3HJbtdey30rLmxWjGPuu20PI6cj4HRLwK06EQWz22lNWaSntMtfw30bvbkw7gmJ2NN7HMPC4UP1UUhCEQQkIQgQsB3eyc1fRdirfdLMTW9ubbEbm4CUyX72aY9x1Hmt7gx49iqTwsYkyrW8ObMT8AZf0iR31U1p6vr56V1HT9mWJt7eKPvHeLc+QfmEZ/Zh0Kd8ymd4KGmwalp+rSpZ/25Zc363KfMT+7ij8PC5Oli+Zz7sx/S0R29yTegRreiepv0zBk/q1vmLBsetsMpLc6eSfkopP5kmOE9/6No3eSeg9UvRYttLV+LX1L8jOcD2Q5Bbt5b/MRsfMudnUNa2YBrdMwv+scupIIX1EED3PD84vUIEULRsB/ictIoaT6LgM1jo8ySzseBHjAKne6q6+x0iQ3e0+TDZf77TH/ABMR8cI828SZkoElJxmTZctR1tchR3OUCLHhdH4VPKl/6ctF9yqgE/JufmKFLIXQlzs3OJ6D7nokk4L1QhCNFRVR2s2IWapm0yhKgENZTlD25i3pmdGFtePWKzgm8arkEZm8dPszbg/D2zL8g210jVIxHGpYWrngaDxpn5sT+sWO6OG1cUEw4gBUVzHI5pjccCtWwfehSziFmZpDn/Utl/GDYfNviLhH5siy4DttUU8gokwWkjNLVlzKVuFaWedgCGWxFsrDUMAJW65ezHHCcNigs2W3QiqbKbwZVYwlsplTyD5fUrW1ORrdORAMIr0sT4ncDxQpdKKsYrS/RtpZTW8k51e/QurSzy1OdeHcRNb2sG8ag8QC7SSb245Jnlf/AMt/KI795eAtOplnyf8APpjnXjqBZiNOjIr9fLbnFlppyVNMrWDSp0sGxF7q63sfg2MbptBHZSjNoofA+YNOqlXIqKrqf/6GEECxadIVl5eewcX6ecWPTWPnd9VB8LkW0KAow5hkYgg94bF0zU8ubSNc/R5h8Mn60qZd5Z72OZD+8jcIkcPwrwZ04pbwprCZl+zMOjkdmsD75uumo54DTGMq1Hvp0WCvzxRf5Uv+Bf8AqI7WYgErYsBcX4XHC/zHdU0fgzHlEWMtmTr6CV/SOqPR2UfGNiE9aVXThWYtTInmkyE8diOBL2ZL/wDC1tfM3SLjGebHYhT0NO0yfMAmziDkF2cIosgIHpuCSL20K9o9dRvQVmy09O81tNGbKTfT0oHa/a3MRQ5bLI48MYq1uFdPricM6+CTTZXiEUj/ABDir28KhtfWzypnA92mS/79hHciY2eEuUP4vDH3WvCfwjh8Tmj+Q8iUUVlxfFFp5DzX4IOHNjwVR3J0/PlGJPMLMWbVmJYnqWNyfvJic2tlVyPLWvYkkEoAVyaaMVCgLmFxfTgR1iBi13NY2wxmTiBLtsqe80xookd1KLsbfYc/AGp9o6M0dtMSS6qrl2VQAFJJVzc2AFzmAUCw1zm3DXpWtwEZaTnh75ZrJXwKtpRE1NHlkOvunmF+1xr2vHEWjZrd9UVMxfGlPKp9MxmKUZhfVVU+YE2tcgaG+sIr96WuyukHzUGixxNGa2uI7BMK+jo0tbeEJjNLH2Vc5svDQBiwHa0SMIq6SuLRzCECFlG8TYuatS1RIlvMlzSCwRWdle1icqgkqQBqOGseTZzdlPqPNUBpEnoQPEa/2QQQg7sL9o2KEdVt7WhkIhacsK60UuI0Vdwzd9QyAAshGI5zBnJ/Fpz4AWiflSQoAUAAcABYfcI+4RzHPc81ca81GqQhHixnEfApZ07Ln8KW75b2vlBa1+XDj/WMAVQst3r4mJlcksaiRLIP8U0hmH4UT8/mu7O4G1XVJJUkZrlmtfKo4npfkL6XIjzYjiDz5zzZhBeY1zbQDlZRyAAt/eNB3PYfpUTyOay1+Bna3Y5kH8sXaQm77vAHxUp4nNOOAV1pNmKWWgRZErKLcUVjccCSQST3OsSdo5hFJJJNSkpCEIwhIQhAhIQhAhIQhAhIQhAhIo29qqmLRy1Q2lvMyzOp8pZR7XW5t0HImLzGUb+qhkl0hU2Oab3HBOR0v346nqY27EQLQwuyqpNFSqEzWFzwEbpsJg5psOlIwIdru4PEM5zWPQgWFu0ULc3hUqoQzpyB5qMcpN7DocvpJHI2uI12Ole94C0ERNFADrupPOiQhCOElpCEIEL/2Q=="/>
          <p:cNvSpPr>
            <a:spLocks noChangeAspect="1" noChangeArrowheads="1"/>
          </p:cNvSpPr>
          <p:nvPr/>
        </p:nvSpPr>
        <p:spPr bwMode="auto">
          <a:xfrm>
            <a:off x="63500" y="-420688"/>
            <a:ext cx="1143000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bubliny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68009" y="233212"/>
            <a:ext cx="4596279" cy="64361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1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1200" dirty="0" smtClean="0"/>
          </a:p>
          <a:p>
            <a:pPr algn="just">
              <a:lnSpc>
                <a:spcPct val="150000"/>
              </a:lnSpc>
              <a:buNone/>
            </a:pPr>
            <a:endParaRPr lang="cs-CZ" sz="1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nejméně 1 % </a:t>
            </a: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žadatelů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o přímé platby a podpory</a:t>
            </a:r>
          </a:p>
          <a:p>
            <a:pPr algn="just">
              <a:lnSpc>
                <a:spcPct val="150000"/>
              </a:lnSpc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pro zajištění reprezentativnosti kontrolního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vzorku je cca </a:t>
            </a: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25 %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z minimálního </a:t>
            </a:r>
            <a:r>
              <a:rPr lang="cs-CZ" sz="1600" dirty="0" smtClean="0">
                <a:latin typeface="Arial" pitchFamily="34" charset="0"/>
                <a:cs typeface="Arial" pitchFamily="34" charset="0"/>
              </a:rPr>
              <a:t>počtu kontrolovaných zemědělců vybráno </a:t>
            </a: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náhodným výběrem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a cca </a:t>
            </a:r>
            <a:r>
              <a:rPr lang="pl-PL" sz="1600" b="1" dirty="0" smtClean="0">
                <a:latin typeface="Arial" pitchFamily="34" charset="0"/>
                <a:cs typeface="Arial" pitchFamily="34" charset="0"/>
              </a:rPr>
              <a:t>75 %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 je vybráno </a:t>
            </a:r>
            <a:r>
              <a:rPr lang="cs-CZ" sz="1600" b="1" dirty="0" smtClean="0">
                <a:latin typeface="Arial" pitchFamily="34" charset="0"/>
                <a:cs typeface="Arial" pitchFamily="34" charset="0"/>
              </a:rPr>
              <a:t>na základě analýzy rizika</a:t>
            </a:r>
          </a:p>
          <a:p>
            <a:pPr algn="just">
              <a:lnSpc>
                <a:spcPct val="150000"/>
              </a:lnSpc>
            </a:pPr>
            <a:endParaRPr lang="cs-CZ" sz="1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při prvním porušení je krácení nastaveno výchovně, </a:t>
            </a:r>
          </a:p>
          <a:p>
            <a:pPr algn="just">
              <a:lnSpc>
                <a:spcPct val="150000"/>
              </a:lnSpc>
              <a:buNone/>
            </a:pPr>
            <a:r>
              <a:rPr lang="cs-CZ" sz="1600" dirty="0" smtClean="0">
                <a:latin typeface="Arial" pitchFamily="34" charset="0"/>
                <a:cs typeface="Arial" pitchFamily="34" charset="0"/>
              </a:rPr>
              <a:t>     při opakovaném porušení krácení výrazné</a:t>
            </a:r>
          </a:p>
          <a:p>
            <a:pPr algn="just">
              <a:lnSpc>
                <a:spcPct val="150000"/>
              </a:lnSpc>
            </a:pPr>
            <a:r>
              <a:rPr lang="cs-CZ" sz="1600" u="sng" dirty="0" smtClean="0">
                <a:latin typeface="Arial" pitchFamily="34" charset="0"/>
                <a:cs typeface="Arial" pitchFamily="34" charset="0"/>
              </a:rPr>
              <a:t>nedodržení požadavků je hodnoceno pomocí kritérií:</a:t>
            </a:r>
          </a:p>
          <a:p>
            <a:pPr algn="just">
              <a:lnSpc>
                <a:spcPct val="150000"/>
              </a:lnSpc>
            </a:pPr>
            <a:endParaRPr lang="cs-CZ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cs-CZ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Počet, výběr podniků a kontrola</a:t>
            </a: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http://i.lidovky.cz/09/062/lngal/MEL2bab52_Prasa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501008"/>
            <a:ext cx="2736304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r>
              <a:rPr lang="cs-CZ" sz="2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 zákoně č. 246/1992 Sb.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, na ochranu zvířat proti týrání, ve znění pozdějších předpisů </a:t>
            </a:r>
          </a:p>
          <a:p>
            <a:pPr>
              <a:buNone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ve vyhlášce č. 208/2004 Sb.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, o minimálních standardech pro ochranu hospodářských zvířat</a:t>
            </a:r>
            <a:endParaRPr lang="cs-CZ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91264" cy="1152128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Implementace v národní legislativě</a:t>
            </a:r>
            <a:endParaRPr lang="cs-CZ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i.lidovky.cz/09/093/lngal/ABC2dfa65_vlajk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924944"/>
            <a:ext cx="4248472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n w="12700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Požadavky pro ochranu zvířat chovaných pro hospodářské účely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4" name="Picture 4" descr="http://www.vodhradek.cz/vod/obrazky/skot%20(6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5405" y="2492896"/>
            <a:ext cx="6793190" cy="3633267"/>
          </a:xfrm>
          <a:prstGeom prst="rect">
            <a:avLst/>
          </a:prstGeom>
          <a:noFill/>
          <a:effectLst>
            <a:outerShdw blurRad="50800" dist="38100" dir="3180000" sx="102000" sy="102000" algn="tl" rotWithShape="0">
              <a:schemeClr val="bg2">
                <a:lumMod val="50000"/>
                <a:alpha val="4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1 směrnice Rady 98/58/ES o ochraně zvířat chovaných pro hospodářské účely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5 odst. 2 písm. c) zákona č. 166/1999 Sb., ve znění pozdějších předpisů;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12 odst. 2 zákona č. 246/1992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196752"/>
            <a:ext cx="79928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Je zajištěn dostatečný počet odborně způsobilých zaměstnanců k péči o zvířata?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EU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článek 4 příloha odst. 2 směrnice Rady 98/58/ES</a:t>
            </a:r>
          </a:p>
          <a:p>
            <a:pPr>
              <a:buNone/>
            </a:pP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Legislativa ČR</a:t>
            </a:r>
          </a:p>
          <a:p>
            <a:r>
              <a:rPr lang="cs-CZ" sz="1800" dirty="0" smtClean="0">
                <a:latin typeface="Arial" pitchFamily="34" charset="0"/>
                <a:cs typeface="Arial" pitchFamily="34" charset="0"/>
              </a:rPr>
              <a:t>§ 11 odst. 1 zákona č. 246/1992 Sb., ve znění pozdějších předpisů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kontrolovaný požadavek</a:t>
            </a:r>
            <a:r>
              <a:rPr lang="cs-CZ" sz="4000" dirty="0" smtClean="0"/>
              <a:t/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4" name="Elipsa 3"/>
          <p:cNvSpPr/>
          <p:nvPr/>
        </p:nvSpPr>
        <p:spPr>
          <a:xfrm>
            <a:off x="395536" y="1268760"/>
            <a:ext cx="799288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Je prováděna kontrola hospodářských zvířat v chovech nejméně 1x denně?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2517</Words>
  <Application>Microsoft Office PowerPoint</Application>
  <PresentationFormat>Předvádění na obrazovce (4:3)</PresentationFormat>
  <Paragraphs>452</Paragraphs>
  <Slides>41</Slides>
  <Notes>41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4" baseType="lpstr">
      <vt:lpstr>Arial</vt:lpstr>
      <vt:lpstr>Calibri</vt:lpstr>
      <vt:lpstr>Motiv sady Office</vt:lpstr>
      <vt:lpstr>Kontrola podmíněnosti  (Cross Compliance) v praxi </vt:lpstr>
      <vt:lpstr>Vysvětlení pojmů…</vt:lpstr>
      <vt:lpstr>Vysvětlení pojmů…</vt:lpstr>
      <vt:lpstr>   V právních předpisech…</vt:lpstr>
      <vt:lpstr>Počet, výběr podniků a kontrola</vt:lpstr>
      <vt:lpstr>Implementace v národní legislativě</vt:lpstr>
      <vt:lpstr>Požadavky pro ochranu zvířat chovaných pro hospodářské účely</vt:lpstr>
      <vt:lpstr>1. kontrolovaný požadavek </vt:lpstr>
      <vt:lpstr>2. kontrolovaný požadavek </vt:lpstr>
      <vt:lpstr>3. kontrolovaný požadavek </vt:lpstr>
      <vt:lpstr>4. kontrolovaný požadavek </vt:lpstr>
      <vt:lpstr>5. kontrolovaný požadavek </vt:lpstr>
      <vt:lpstr>6. kontrolovaný požadavek </vt:lpstr>
      <vt:lpstr>7. kontrolovaný požadavek </vt:lpstr>
      <vt:lpstr>8. kontrolovaný požadavek </vt:lpstr>
      <vt:lpstr>9. kontrolovaný požadavek </vt:lpstr>
      <vt:lpstr>10. kontrolovaný požadavek </vt:lpstr>
      <vt:lpstr>11. kontrolovaný požadavek </vt:lpstr>
      <vt:lpstr>12. kontrolovaný požadavek </vt:lpstr>
      <vt:lpstr>Požadavky pro ochranu telat</vt:lpstr>
      <vt:lpstr>Požadavky pro ochranu telat </vt:lpstr>
      <vt:lpstr>1. kontrolovaný požadavek </vt:lpstr>
      <vt:lpstr>2. kontrolovaný požadavek </vt:lpstr>
      <vt:lpstr>3. kontrolovaný požadavek </vt:lpstr>
      <vt:lpstr>4. kontrolovaný požadavek </vt:lpstr>
      <vt:lpstr>5. kontrolovaný požadavek </vt:lpstr>
      <vt:lpstr>6. kontrolovaný požadavek </vt:lpstr>
      <vt:lpstr>7. kontrolovaný požadavek </vt:lpstr>
      <vt:lpstr>8. kontrolovaný požadavek </vt:lpstr>
      <vt:lpstr>Požadavky pro ochranu prasat</vt:lpstr>
      <vt:lpstr>Požadavky pro ochranu prasat </vt:lpstr>
      <vt:lpstr>1. kontrolovaný požadavek </vt:lpstr>
      <vt:lpstr>2. kontrolovaný požadavek </vt:lpstr>
      <vt:lpstr>3. kontrolovaný požadavek </vt:lpstr>
      <vt:lpstr>4. kontrolovaný požadavek </vt:lpstr>
      <vt:lpstr>5. kontrolovaný požadavek </vt:lpstr>
      <vt:lpstr>6. kontrolovaný požadavek </vt:lpstr>
      <vt:lpstr>7. kontrolovaný požadavek </vt:lpstr>
      <vt:lpstr>8. kontrolovaný požadavek </vt:lpstr>
      <vt:lpstr>9. kontrolovaný požadavek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 Compliance - Kontrola podmíněnosti</dc:title>
  <cp:lastModifiedBy>Houdkova</cp:lastModifiedBy>
  <cp:revision>43</cp:revision>
  <cp:lastPrinted>2014-07-21T11:42:20Z</cp:lastPrinted>
  <dcterms:modified xsi:type="dcterms:W3CDTF">2014-07-21T12:35:11Z</dcterms:modified>
</cp:coreProperties>
</file>